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77" r:id="rId3"/>
    <p:sldId id="258" r:id="rId4"/>
    <p:sldId id="28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7" r:id="rId23"/>
    <p:sldId id="290" r:id="rId24"/>
    <p:sldId id="278" r:id="rId25"/>
    <p:sldId id="280" r:id="rId26"/>
    <p:sldId id="283" r:id="rId27"/>
    <p:sldId id="284" r:id="rId28"/>
    <p:sldId id="289" r:id="rId29"/>
    <p:sldId id="282" r:id="rId30"/>
    <p:sldId id="285" r:id="rId31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36" autoAdjust="0"/>
  </p:normalViewPr>
  <p:slideViewPr>
    <p:cSldViewPr>
      <p:cViewPr varScale="1">
        <p:scale>
          <a:sx n="64" d="100"/>
          <a:sy n="64" d="100"/>
        </p:scale>
        <p:origin x="606" y="6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2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76A8E25-B8F0-4845-868D-5B2F4DE4DB7B}" type="slidenum">
              <a:rPr lang="da-DK" altLang="en-US" sz="900"/>
              <a:pPr>
                <a:spcBef>
                  <a:spcPct val="0"/>
                </a:spcBef>
              </a:pPr>
              <a:t>3</a:t>
            </a:fld>
            <a:endParaRPr lang="da-DK" altLang="en-US" sz="9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057DA08-1F84-4C10-86D8-F4D81B678203}" type="slidenum">
              <a:rPr lang="da-DK" altLang="en-US" sz="900"/>
              <a:pPr>
                <a:spcBef>
                  <a:spcPct val="0"/>
                </a:spcBef>
              </a:pPr>
              <a:t>15</a:t>
            </a:fld>
            <a:endParaRPr lang="da-DK" altLang="en-US" sz="9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2E433A6-4AFB-4784-9540-EE28EDEB467D}" type="slidenum">
              <a:rPr lang="da-DK" altLang="en-US" sz="900"/>
              <a:pPr>
                <a:spcBef>
                  <a:spcPct val="0"/>
                </a:spcBef>
              </a:pPr>
              <a:t>16</a:t>
            </a:fld>
            <a:endParaRPr lang="da-DK" altLang="en-US" sz="9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3EC6006-EB3F-4D8A-ACAB-EBE70DE0EE46}" type="slidenum">
              <a:rPr lang="da-DK" altLang="en-US" sz="900"/>
              <a:pPr>
                <a:spcBef>
                  <a:spcPct val="0"/>
                </a:spcBef>
              </a:pPr>
              <a:t>17</a:t>
            </a:fld>
            <a:endParaRPr lang="da-DK" altLang="en-US" sz="9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CED7B4B-3AB7-4877-8736-7EC4EAA6BCC9}" type="slidenum">
              <a:rPr lang="da-DK" altLang="en-US" sz="900"/>
              <a:pPr>
                <a:spcBef>
                  <a:spcPct val="0"/>
                </a:spcBef>
              </a:pPr>
              <a:t>18</a:t>
            </a:fld>
            <a:endParaRPr lang="da-DK" altLang="en-US" sz="9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1D213A8-5237-4B3B-914D-E5CF300C9FBA}" type="slidenum">
              <a:rPr lang="da-DK" altLang="en-US" sz="900"/>
              <a:pPr>
                <a:spcBef>
                  <a:spcPct val="0"/>
                </a:spcBef>
              </a:pPr>
              <a:t>19</a:t>
            </a:fld>
            <a:endParaRPr lang="da-DK" altLang="en-US" sz="9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B4750A9-7612-425B-B196-A820ECE16D46}" type="slidenum">
              <a:rPr lang="da-DK" altLang="en-US" sz="900"/>
              <a:pPr>
                <a:spcBef>
                  <a:spcPct val="0"/>
                </a:spcBef>
              </a:pPr>
              <a:t>20</a:t>
            </a:fld>
            <a:endParaRPr lang="da-DK" altLang="en-US" sz="9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DF44F5FB-DBB8-4293-A175-2B7F10C49488}" type="slidenum">
              <a:rPr lang="da-DK" altLang="en-US" sz="900"/>
              <a:pPr>
                <a:spcBef>
                  <a:spcPct val="0"/>
                </a:spcBef>
              </a:pPr>
              <a:t>21</a:t>
            </a:fld>
            <a:endParaRPr lang="da-DK" altLang="en-US" sz="9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53D7D8-F8E7-4F92-B55E-4E1AF9F160C7}" type="slidenum">
              <a:rPr lang="da-DK" altLang="en-US" smtClean="0"/>
              <a:pPr eaLnBrk="1" hangingPunct="1"/>
              <a:t>4</a:t>
            </a:fld>
            <a:endParaRPr lang="da-DK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4A8BBE6-E0C0-4959-BE21-778E8F145124}" type="slidenum">
              <a:rPr lang="da-DK" altLang="en-US" sz="900"/>
              <a:pPr>
                <a:spcBef>
                  <a:spcPct val="0"/>
                </a:spcBef>
              </a:pPr>
              <a:t>5</a:t>
            </a:fld>
            <a:endParaRPr lang="da-DK" altLang="en-US" sz="9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558A981-07E2-4D1E-804A-B30D8DA16EE4}" type="slidenum">
              <a:rPr lang="da-DK" altLang="en-US" sz="900"/>
              <a:pPr>
                <a:spcBef>
                  <a:spcPct val="0"/>
                </a:spcBef>
              </a:pPr>
              <a:t>6</a:t>
            </a:fld>
            <a:endParaRPr lang="da-DK" altLang="en-US" sz="9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5B8EE7E-04AB-4335-A50F-7A34616AC3D0}" type="slidenum">
              <a:rPr lang="da-DK" altLang="en-US" sz="900"/>
              <a:pPr>
                <a:spcBef>
                  <a:spcPct val="0"/>
                </a:spcBef>
              </a:pPr>
              <a:t>7</a:t>
            </a:fld>
            <a:endParaRPr lang="da-DK" altLang="en-US" sz="9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En metrik kan være kvalitativ: høj usability / lav usability; eller kvantitativ: en kassedame vil kunne benytte 80% af systemets funktionalitet efter 2 timers indlæring.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EB2300E-8EB7-4A3D-93DA-C20DC36018FF}" type="slidenum">
              <a:rPr lang="da-DK" altLang="en-US" sz="900"/>
              <a:pPr>
                <a:spcBef>
                  <a:spcPct val="0"/>
                </a:spcBef>
              </a:pPr>
              <a:t>8</a:t>
            </a:fld>
            <a:endParaRPr lang="da-DK" altLang="en-US" sz="9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C8AAFD9-A079-4AF9-AE06-E9748386E70A}" type="slidenum">
              <a:rPr lang="da-DK" altLang="en-US" sz="900"/>
              <a:pPr>
                <a:spcBef>
                  <a:spcPct val="0"/>
                </a:spcBef>
              </a:pPr>
              <a:t>9</a:t>
            </a:fld>
            <a:endParaRPr lang="da-DK" altLang="en-US" sz="9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2191"/>
            <a:ext cx="5485805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before the fact – that is QAS can be used in early architecture design phase – the napkin phase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79586E1-D315-43A2-B163-3BAE814B9828}" type="slidenum">
              <a:rPr lang="da-DK" altLang="en-US" sz="900"/>
              <a:pPr>
                <a:spcBef>
                  <a:spcPct val="0"/>
                </a:spcBef>
              </a:pPr>
              <a:t>10</a:t>
            </a:fld>
            <a:endParaRPr lang="da-DK" altLang="en-US" sz="9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4812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720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7207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AD51AF5-3253-4559-B520-CC366F26E2CE}" type="slidenum">
              <a:rPr lang="da-DK" altLang="en-US" sz="900"/>
              <a:pPr>
                <a:spcBef>
                  <a:spcPct val="0"/>
                </a:spcBef>
              </a:pPr>
              <a:t>14</a:t>
            </a:fld>
            <a:endParaRPr lang="da-DK" altLang="en-US" sz="9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4812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7011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7011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C1239-92F9-4DDE-A6ED-8D4E74E7CD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83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Quality Attributes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Quality framework (Bass et al.)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noProof="0" dirty="0"/>
              <a:t>System quality attributes</a:t>
            </a:r>
          </a:p>
          <a:p>
            <a:pPr lvl="1" eaLnBrk="1" hangingPunct="1"/>
            <a:r>
              <a:rPr lang="en-US" altLang="en-US" sz="2000" noProof="0" dirty="0"/>
              <a:t>Availability</a:t>
            </a:r>
          </a:p>
          <a:p>
            <a:pPr lvl="1" eaLnBrk="1" hangingPunct="1"/>
            <a:r>
              <a:rPr lang="en-US" altLang="en-US" sz="2000" noProof="0" dirty="0"/>
              <a:t>Modifiability</a:t>
            </a:r>
          </a:p>
          <a:p>
            <a:pPr lvl="1" eaLnBrk="1" hangingPunct="1"/>
            <a:r>
              <a:rPr lang="en-US" altLang="en-US" sz="2000" noProof="0" dirty="0"/>
              <a:t>Performance</a:t>
            </a:r>
          </a:p>
          <a:p>
            <a:pPr lvl="1" eaLnBrk="1" hangingPunct="1"/>
            <a:r>
              <a:rPr lang="en-US" altLang="en-US" sz="2000" noProof="0" dirty="0"/>
              <a:t>Security</a:t>
            </a:r>
          </a:p>
          <a:p>
            <a:pPr lvl="1" eaLnBrk="1" hangingPunct="1"/>
            <a:r>
              <a:rPr lang="en-US" altLang="en-US" sz="2000" noProof="0" dirty="0"/>
              <a:t>Testability</a:t>
            </a:r>
          </a:p>
          <a:p>
            <a:pPr lvl="1" eaLnBrk="1" hangingPunct="1"/>
            <a:r>
              <a:rPr lang="en-US" altLang="en-US" sz="2000" noProof="0" dirty="0"/>
              <a:t>Usability</a:t>
            </a:r>
          </a:p>
          <a:p>
            <a:pPr lvl="1" eaLnBrk="1" hangingPunct="1"/>
            <a:r>
              <a:rPr lang="en-US" altLang="en-US" sz="2000" noProof="0" dirty="0"/>
              <a:t>Integrability</a:t>
            </a:r>
          </a:p>
          <a:p>
            <a:pPr lvl="1" eaLnBrk="1" hangingPunct="1"/>
            <a:r>
              <a:rPr lang="en-US" altLang="en-US" sz="2000" noProof="0" dirty="0" err="1"/>
              <a:t>Deployability</a:t>
            </a:r>
            <a:endParaRPr lang="en-US" altLang="en-US" sz="2000" dirty="0"/>
          </a:p>
          <a:p>
            <a:pPr lvl="1" eaLnBrk="1" hangingPunct="1"/>
            <a:r>
              <a:rPr lang="en-US" altLang="en-US" sz="2000" noProof="0" dirty="0"/>
              <a:t>Energy Efficiency</a:t>
            </a:r>
          </a:p>
          <a:p>
            <a:pPr lvl="1" eaLnBrk="1" hangingPunct="1"/>
            <a:r>
              <a:rPr lang="en-US" altLang="en-US" sz="2000" dirty="0"/>
              <a:t>Safety</a:t>
            </a:r>
            <a:endParaRPr lang="en-US" altLang="en-US" sz="1800" noProof="0" dirty="0"/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noProof="0" dirty="0"/>
              <a:t>Business qualities</a:t>
            </a:r>
          </a:p>
          <a:p>
            <a:pPr lvl="1" eaLnBrk="1" hangingPunct="1"/>
            <a:r>
              <a:rPr lang="en-US" altLang="en-US" sz="2000" noProof="0" dirty="0"/>
              <a:t>Time to market</a:t>
            </a:r>
          </a:p>
          <a:p>
            <a:pPr lvl="1" eaLnBrk="1" hangingPunct="1"/>
            <a:r>
              <a:rPr lang="en-US" altLang="en-US" sz="2000" noProof="0" dirty="0"/>
              <a:t>Cost</a:t>
            </a:r>
          </a:p>
          <a:p>
            <a:pPr lvl="1" eaLnBrk="1" hangingPunct="1"/>
            <a:r>
              <a:rPr lang="en-US" altLang="en-US" sz="2000" noProof="0" dirty="0"/>
              <a:t>Projected lifetime</a:t>
            </a:r>
          </a:p>
          <a:p>
            <a:pPr lvl="1" eaLnBrk="1" hangingPunct="1"/>
            <a:r>
              <a:rPr lang="en-US" altLang="en-US" sz="2000" noProof="0" dirty="0"/>
              <a:t>Targeted market</a:t>
            </a:r>
          </a:p>
          <a:p>
            <a:pPr lvl="1" eaLnBrk="1" hangingPunct="1"/>
            <a:r>
              <a:rPr lang="en-US" altLang="en-US" sz="2000" noProof="0" dirty="0"/>
              <a:t>Roll-out schedule</a:t>
            </a:r>
          </a:p>
          <a:p>
            <a:pPr lvl="1" eaLnBrk="1" hangingPunct="1"/>
            <a:r>
              <a:rPr lang="en-US" altLang="en-US" sz="2000" noProof="0" dirty="0"/>
              <a:t>Integration with legacy sys.</a:t>
            </a:r>
          </a:p>
          <a:p>
            <a:pPr eaLnBrk="1" hangingPunct="1"/>
            <a:r>
              <a:rPr lang="en-US" altLang="en-US" sz="2400" noProof="0" dirty="0"/>
              <a:t>Architectural qualities</a:t>
            </a:r>
          </a:p>
          <a:p>
            <a:pPr lvl="1" eaLnBrk="1" hangingPunct="1"/>
            <a:r>
              <a:rPr lang="en-US" altLang="en-US" sz="2000" noProof="0" dirty="0"/>
              <a:t>Conceptual integrity</a:t>
            </a:r>
          </a:p>
          <a:p>
            <a:pPr lvl="1" eaLnBrk="1" hangingPunct="1"/>
            <a:r>
              <a:rPr lang="en-US" altLang="en-US" sz="2000" noProof="0" dirty="0"/>
              <a:t>Correctness and completeness</a:t>
            </a:r>
          </a:p>
          <a:p>
            <a:pPr lvl="1" eaLnBrk="1" hangingPunct="1"/>
            <a:r>
              <a:rPr lang="en-US" altLang="en-US" sz="2000" noProof="0" dirty="0"/>
              <a:t>Buildability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C1239-92F9-4DDE-A6ED-8D4E74E7CDC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821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The System Qualities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Availability</a:t>
            </a:r>
          </a:p>
          <a:p>
            <a:pPr lvl="1"/>
            <a:r>
              <a:rPr lang="en-US" altLang="en-US" noProof="0" dirty="0"/>
              <a:t>Concerned with the </a:t>
            </a:r>
            <a:r>
              <a:rPr lang="en-US" altLang="en-US" b="1" noProof="0" dirty="0"/>
              <a:t>probability that the system will be operational when needed</a:t>
            </a:r>
          </a:p>
          <a:p>
            <a:endParaRPr lang="en-US" altLang="en-US" noProof="0" dirty="0"/>
          </a:p>
          <a:p>
            <a:r>
              <a:rPr lang="en-US" altLang="en-US" noProof="0" dirty="0"/>
              <a:t>Modifiability</a:t>
            </a:r>
          </a:p>
          <a:p>
            <a:pPr lvl="1"/>
            <a:r>
              <a:rPr lang="en-US" altLang="en-US" noProof="0" dirty="0"/>
              <a:t>Concerned with the </a:t>
            </a:r>
            <a:r>
              <a:rPr lang="en-US" altLang="en-US" b="1" noProof="0" dirty="0"/>
              <a:t>ease with which the system supports change</a:t>
            </a:r>
            <a:endParaRPr lang="en-US" altLang="en-US" noProof="0" dirty="0"/>
          </a:p>
          <a:p>
            <a:endParaRPr lang="en-US" altLang="en-US" noProof="0" dirty="0"/>
          </a:p>
          <a:p>
            <a:r>
              <a:rPr lang="en-US" altLang="en-US" noProof="0" dirty="0"/>
              <a:t>Performance</a:t>
            </a:r>
          </a:p>
          <a:p>
            <a:pPr lvl="1"/>
            <a:r>
              <a:rPr lang="en-US" altLang="en-US" noProof="0" dirty="0"/>
              <a:t>Concerned with </a:t>
            </a:r>
            <a:r>
              <a:rPr lang="en-US" altLang="en-US" b="1" noProof="0" dirty="0"/>
              <a:t>how long it takes the system to respond</a:t>
            </a:r>
            <a:r>
              <a:rPr lang="en-US" altLang="en-US" noProof="0" dirty="0"/>
              <a:t> when an event occurs</a:t>
            </a:r>
          </a:p>
          <a:p>
            <a:pPr lvl="1">
              <a:buFontTx/>
              <a:buNone/>
            </a:pPr>
            <a:endParaRPr lang="en-US" alt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8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The System Qualities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Security</a:t>
            </a:r>
          </a:p>
          <a:p>
            <a:pPr lvl="1"/>
            <a:r>
              <a:rPr lang="en-US" altLang="en-US" noProof="0" dirty="0"/>
              <a:t>Concerned with the systems </a:t>
            </a:r>
            <a:r>
              <a:rPr lang="en-US" altLang="en-US" b="1" noProof="0" dirty="0"/>
              <a:t>ability to withstand attacks/threats</a:t>
            </a:r>
          </a:p>
          <a:p>
            <a:endParaRPr lang="en-US" altLang="en-US" noProof="0" dirty="0"/>
          </a:p>
          <a:p>
            <a:r>
              <a:rPr lang="en-US" altLang="en-US" noProof="0" dirty="0"/>
              <a:t>Testability</a:t>
            </a:r>
          </a:p>
          <a:p>
            <a:pPr lvl="1"/>
            <a:r>
              <a:rPr lang="en-US" altLang="en-US" noProof="0" dirty="0"/>
              <a:t>Concerned with the </a:t>
            </a:r>
            <a:r>
              <a:rPr lang="en-US" altLang="en-US" b="1" noProof="0" dirty="0"/>
              <a:t>ease with which the software can be made to demonstrate its faults</a:t>
            </a:r>
          </a:p>
          <a:p>
            <a:endParaRPr lang="en-US" altLang="en-US" noProof="0" dirty="0"/>
          </a:p>
          <a:p>
            <a:r>
              <a:rPr lang="en-US" altLang="en-US" noProof="0" dirty="0"/>
              <a:t>Usability</a:t>
            </a:r>
          </a:p>
          <a:p>
            <a:pPr lvl="1"/>
            <a:r>
              <a:rPr lang="en-US" altLang="en-US" noProof="0" dirty="0"/>
              <a:t>Concerned with </a:t>
            </a:r>
            <a:r>
              <a:rPr lang="en-US" altLang="en-US" b="1" noProof="0" dirty="0"/>
              <a:t>how easy it is for the user to accomplish a desired task</a:t>
            </a:r>
            <a:r>
              <a:rPr lang="en-US" altLang="en-US" noProof="0" dirty="0"/>
              <a:t> and the kind of user support the system provides</a:t>
            </a:r>
          </a:p>
          <a:p>
            <a:pPr lvl="1"/>
            <a:endParaRPr lang="en-US" altLang="en-US" noProof="0" dirty="0"/>
          </a:p>
          <a:p>
            <a:pPr lvl="1"/>
            <a:endParaRPr lang="en-US" alt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69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The System Qualities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 err="1"/>
              <a:t>Deployability</a:t>
            </a:r>
            <a:endParaRPr lang="en-US" altLang="en-US" noProof="0" dirty="0"/>
          </a:p>
          <a:p>
            <a:pPr lvl="1"/>
            <a:r>
              <a:rPr lang="en-US" altLang="en-US" noProof="0" dirty="0"/>
              <a:t>Concerned with the ease at which the system can be </a:t>
            </a:r>
            <a:r>
              <a:rPr lang="en-US" altLang="en-US" b="1" noProof="0" dirty="0"/>
              <a:t>allocated to an environment for execution</a:t>
            </a:r>
          </a:p>
          <a:p>
            <a:endParaRPr lang="en-US" altLang="en-US" noProof="0" dirty="0"/>
          </a:p>
          <a:p>
            <a:r>
              <a:rPr lang="en-US" altLang="en-US" noProof="0" dirty="0"/>
              <a:t>Energy Efficiency</a:t>
            </a:r>
          </a:p>
          <a:p>
            <a:pPr lvl="1"/>
            <a:r>
              <a:rPr lang="en-US" altLang="en-US" noProof="0" dirty="0"/>
              <a:t>Concerned with the </a:t>
            </a:r>
            <a:r>
              <a:rPr lang="en-US" altLang="en-US" b="1" noProof="0" dirty="0"/>
              <a:t>energy required for the system to perform its tasks</a:t>
            </a:r>
          </a:p>
          <a:p>
            <a:endParaRPr lang="en-US" altLang="en-US" noProof="0" dirty="0"/>
          </a:p>
          <a:p>
            <a:r>
              <a:rPr lang="en-US" altLang="en-US" noProof="0" dirty="0"/>
              <a:t>Safety</a:t>
            </a:r>
          </a:p>
          <a:p>
            <a:pPr lvl="1"/>
            <a:r>
              <a:rPr lang="en-US" altLang="en-US" noProof="0" dirty="0"/>
              <a:t>Concerned with </a:t>
            </a:r>
            <a:r>
              <a:rPr lang="en-US" altLang="en-US" b="1" dirty="0"/>
              <a:t>the systems ability to avoid states that lead to damage, injury, or loss of life to actors in environment</a:t>
            </a:r>
            <a:endParaRPr lang="en-US" altLang="en-US" noProof="0" dirty="0"/>
          </a:p>
          <a:p>
            <a:pPr lvl="1"/>
            <a:endParaRPr lang="en-US" altLang="en-US" noProof="0" dirty="0"/>
          </a:p>
          <a:p>
            <a:pPr lvl="1"/>
            <a:endParaRPr lang="en-US" alt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0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Exercise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noProof="0" dirty="0"/>
              <a:t>System quality attributes</a:t>
            </a:r>
          </a:p>
          <a:p>
            <a:pPr lvl="1" eaLnBrk="1" hangingPunct="1"/>
            <a:r>
              <a:rPr lang="en-US" altLang="en-US" sz="2000" noProof="0" dirty="0"/>
              <a:t>Availability</a:t>
            </a:r>
          </a:p>
          <a:p>
            <a:pPr lvl="1" eaLnBrk="1" hangingPunct="1"/>
            <a:r>
              <a:rPr lang="en-US" altLang="en-US" sz="2000" noProof="0" dirty="0"/>
              <a:t>Modifiability</a:t>
            </a:r>
          </a:p>
          <a:p>
            <a:pPr lvl="1" eaLnBrk="1" hangingPunct="1"/>
            <a:r>
              <a:rPr lang="en-US" altLang="en-US" sz="2000" noProof="0" dirty="0"/>
              <a:t>Performance</a:t>
            </a:r>
          </a:p>
          <a:p>
            <a:pPr lvl="1" eaLnBrk="1" hangingPunct="1"/>
            <a:r>
              <a:rPr lang="en-US" altLang="en-US" sz="2000" noProof="0" dirty="0"/>
              <a:t>Security</a:t>
            </a:r>
          </a:p>
          <a:p>
            <a:pPr lvl="1" eaLnBrk="1" hangingPunct="1"/>
            <a:r>
              <a:rPr lang="en-US" altLang="en-US" sz="2000" noProof="0" dirty="0"/>
              <a:t>Testability</a:t>
            </a:r>
          </a:p>
          <a:p>
            <a:pPr lvl="1" eaLnBrk="1" hangingPunct="1"/>
            <a:r>
              <a:rPr lang="en-US" altLang="en-US" sz="2000" noProof="0" dirty="0"/>
              <a:t>Usability</a:t>
            </a:r>
          </a:p>
          <a:p>
            <a:pPr lvl="1" eaLnBrk="1" hangingPunct="1"/>
            <a:r>
              <a:rPr lang="en-US" altLang="en-US" dirty="0" err="1"/>
              <a:t>Deployability</a:t>
            </a:r>
            <a:endParaRPr lang="en-US" altLang="en-US" dirty="0"/>
          </a:p>
          <a:p>
            <a:pPr lvl="1" eaLnBrk="1" hangingPunct="1"/>
            <a:r>
              <a:rPr lang="en-US" altLang="en-US" sz="2000" noProof="0" dirty="0"/>
              <a:t>Energy Efficiency</a:t>
            </a:r>
          </a:p>
          <a:p>
            <a:pPr lvl="1" eaLnBrk="1" hangingPunct="1"/>
            <a:r>
              <a:rPr lang="en-US" altLang="en-US" dirty="0"/>
              <a:t>Safety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C1239-92F9-4DDE-A6ED-8D4E74E7CDC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057275"/>
            <a:ext cx="4038600" cy="4151313"/>
          </a:xfrm>
        </p:spPr>
        <p:txBody>
          <a:bodyPr/>
          <a:lstStyle/>
          <a:p>
            <a:pPr eaLnBrk="1" hangingPunct="1"/>
            <a:r>
              <a:rPr lang="en-US" altLang="en-US" sz="2400" noProof="0" dirty="0"/>
              <a:t>Business qualities</a:t>
            </a:r>
          </a:p>
          <a:p>
            <a:pPr lvl="1" eaLnBrk="1" hangingPunct="1"/>
            <a:r>
              <a:rPr lang="en-US" altLang="en-US" sz="2000" noProof="0" dirty="0"/>
              <a:t>Time to market</a:t>
            </a:r>
          </a:p>
          <a:p>
            <a:pPr lvl="1" eaLnBrk="1" hangingPunct="1"/>
            <a:r>
              <a:rPr lang="en-US" altLang="en-US" sz="2000" noProof="0" dirty="0"/>
              <a:t>Cost</a:t>
            </a:r>
          </a:p>
          <a:p>
            <a:pPr lvl="1" eaLnBrk="1" hangingPunct="1"/>
            <a:r>
              <a:rPr lang="en-US" altLang="en-US" sz="2000" noProof="0" dirty="0"/>
              <a:t>Projected lifetime</a:t>
            </a:r>
          </a:p>
          <a:p>
            <a:pPr lvl="1" eaLnBrk="1" hangingPunct="1"/>
            <a:r>
              <a:rPr lang="en-US" altLang="en-US" sz="2000" noProof="0" dirty="0"/>
              <a:t>Targeted market</a:t>
            </a:r>
          </a:p>
          <a:p>
            <a:pPr lvl="1" eaLnBrk="1" hangingPunct="1"/>
            <a:r>
              <a:rPr lang="en-US" altLang="en-US" sz="2000" noProof="0" dirty="0"/>
              <a:t>Roll-out schedule</a:t>
            </a:r>
          </a:p>
          <a:p>
            <a:pPr lvl="1" eaLnBrk="1" hangingPunct="1"/>
            <a:r>
              <a:rPr lang="en-US" altLang="en-US" sz="2000" noProof="0" dirty="0"/>
              <a:t>Integration with legacy sys.</a:t>
            </a:r>
          </a:p>
          <a:p>
            <a:pPr eaLnBrk="1" hangingPunct="1"/>
            <a:endParaRPr lang="en-US" altLang="en-US" sz="2000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4052444"/>
            <a:ext cx="435768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a-DK" sz="2400" b="1" i="1" dirty="0">
                <a:solidFill>
                  <a:schemeClr val="bg1">
                    <a:lumMod val="95000"/>
                  </a:schemeClr>
                </a:solidFill>
              </a:rPr>
              <a:t>Which of these will have the greatest impact on your professional and personal lives?</a:t>
            </a:r>
          </a:p>
        </p:txBody>
      </p:sp>
    </p:spTree>
    <p:extLst>
      <p:ext uri="{BB962C8B-B14F-4D97-AF65-F5344CB8AC3E}">
        <p14:creationId xmlns:p14="http://schemas.microsoft.com/office/powerpoint/2010/main" val="221212390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“We want them all”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Qualities in conflict</a:t>
            </a:r>
          </a:p>
        </p:txBody>
      </p:sp>
    </p:spTree>
    <p:extLst>
      <p:ext uri="{BB962C8B-B14F-4D97-AF65-F5344CB8AC3E}">
        <p14:creationId xmlns:p14="http://schemas.microsoft.com/office/powerpoint/2010/main" val="36814219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The conflict of qualities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Many qualities are in direct conflict – they must be balanced !</a:t>
            </a:r>
          </a:p>
          <a:p>
            <a:pPr lvl="1" eaLnBrk="1" hangingPunct="1"/>
            <a:r>
              <a:rPr lang="en-US" altLang="en-US" noProof="0" dirty="0"/>
              <a:t>modifiability and performance</a:t>
            </a:r>
          </a:p>
          <a:p>
            <a:pPr lvl="2" eaLnBrk="1" hangingPunct="1"/>
            <a:r>
              <a:rPr lang="en-US" altLang="en-US" noProof="0" dirty="0"/>
              <a:t>many delegations costs in execution speed – and memory footprint</a:t>
            </a:r>
          </a:p>
          <a:p>
            <a:pPr lvl="1" eaLnBrk="1" hangingPunct="1"/>
            <a:r>
              <a:rPr lang="en-US" altLang="en-US" noProof="0" dirty="0"/>
              <a:t>cost and reusability</a:t>
            </a:r>
          </a:p>
          <a:p>
            <a:pPr lvl="2" eaLnBrk="1" hangingPunct="1"/>
            <a:r>
              <a:rPr lang="en-US" altLang="en-US" noProof="0" dirty="0"/>
              <a:t>highly flexible software costs time, effort, and money</a:t>
            </a:r>
          </a:p>
          <a:p>
            <a:pPr lvl="1" eaLnBrk="1" hangingPunct="1"/>
            <a:r>
              <a:rPr lang="en-US" altLang="en-US" noProof="0" dirty="0"/>
              <a:t>security and availability</a:t>
            </a:r>
          </a:p>
          <a:p>
            <a:pPr lvl="2" eaLnBrk="1" hangingPunct="1"/>
            <a:r>
              <a:rPr lang="en-US" altLang="en-US" noProof="0" dirty="0"/>
              <a:t>availability through redundancy – increase opportunities of attack</a:t>
            </a:r>
          </a:p>
          <a:p>
            <a:pPr lvl="1" eaLnBrk="1" hangingPunct="1"/>
            <a:r>
              <a:rPr lang="en-US" altLang="en-US" dirty="0"/>
              <a:t>modifiability and energy efficiency</a:t>
            </a:r>
          </a:p>
          <a:p>
            <a:pPr lvl="2" eaLnBrk="1" hangingPunct="1"/>
            <a:r>
              <a:rPr lang="en-US" altLang="en-US" noProof="0" dirty="0"/>
              <a:t>Simpler language like Python – increased</a:t>
            </a:r>
            <a:br>
              <a:rPr lang="en-US" altLang="en-US" noProof="0" dirty="0"/>
            </a:br>
            <a:r>
              <a:rPr lang="en-US" altLang="en-US" noProof="0" dirty="0"/>
              <a:t>energy cost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405265">
            <a:off x="6476180" y="4089057"/>
            <a:ext cx="2587459" cy="10594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Java </a:t>
            </a:r>
            <a:r>
              <a:rPr lang="en-US" dirty="0" err="1"/>
              <a:t>vrs</a:t>
            </a:r>
            <a:r>
              <a:rPr lang="en-US" dirty="0"/>
              <a:t> Python</a:t>
            </a:r>
          </a:p>
          <a:p>
            <a:pPr algn="ctr"/>
            <a:r>
              <a:rPr lang="en-US" dirty="0"/>
              <a:t>Same service;</a:t>
            </a:r>
          </a:p>
          <a:p>
            <a:pPr algn="ctr"/>
            <a:r>
              <a:rPr lang="en-US" dirty="0"/>
              <a:t>2½ times more energy!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269162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Design Patterns in Perspective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Examples of Good turning Bad</a:t>
            </a:r>
          </a:p>
        </p:txBody>
      </p:sp>
    </p:spTree>
    <p:extLst>
      <p:ext uri="{BB962C8B-B14F-4D97-AF65-F5344CB8AC3E}">
        <p14:creationId xmlns:p14="http://schemas.microsoft.com/office/powerpoint/2010/main" val="203844170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Iteration</a:t>
            </a:r>
          </a:p>
        </p:txBody>
      </p:sp>
      <p:sp>
        <p:nvSpPr>
          <p:cNvPr id="1946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In a </a:t>
            </a:r>
            <a:r>
              <a:rPr lang="en-US" altLang="en-US" b="1" noProof="0" dirty="0"/>
              <a:t>distributed</a:t>
            </a:r>
            <a:r>
              <a:rPr lang="en-US" altLang="en-US" noProof="0" dirty="0"/>
              <a:t> system, the clients need to iterate over all order lines in a</a:t>
            </a:r>
            <a:r>
              <a:rPr lang="en-DK" altLang="en-US" noProof="0" dirty="0"/>
              <a:t>n</a:t>
            </a:r>
            <a:r>
              <a:rPr lang="en-US" altLang="en-US" noProof="0" dirty="0"/>
              <a:t> order object...</a:t>
            </a:r>
          </a:p>
          <a:p>
            <a:pPr eaLnBrk="1" hangingPunct="1"/>
            <a:endParaRPr lang="en-US" altLang="en-US" noProof="0" dirty="0"/>
          </a:p>
          <a:p>
            <a:pPr eaLnBrk="1" hangingPunct="1"/>
            <a:endParaRPr lang="en-US" altLang="en-US" noProof="0" dirty="0"/>
          </a:p>
          <a:p>
            <a:pPr eaLnBrk="1" hangingPunct="1"/>
            <a:endParaRPr lang="en-US" altLang="en-US" noProof="0" dirty="0"/>
          </a:p>
          <a:p>
            <a:pPr eaLnBrk="1" hangingPunct="1"/>
            <a:endParaRPr lang="en-US" altLang="en-US" noProof="0" dirty="0"/>
          </a:p>
          <a:p>
            <a:pPr eaLnBrk="1" hangingPunct="1"/>
            <a:r>
              <a:rPr lang="en-US" altLang="en-US" noProof="0" dirty="0"/>
              <a:t>Using </a:t>
            </a:r>
            <a:r>
              <a:rPr lang="en-US" altLang="en-US" dirty="0"/>
              <a:t>Broker</a:t>
            </a:r>
            <a:r>
              <a:rPr lang="en-US" altLang="en-US" noProof="0" dirty="0"/>
              <a:t> – the code looks exactly the same even when the Order and each </a:t>
            </a:r>
            <a:r>
              <a:rPr lang="en-US" altLang="en-US" noProof="0" dirty="0" err="1"/>
              <a:t>OrderLine</a:t>
            </a:r>
            <a:r>
              <a:rPr lang="en-US" altLang="en-US" noProof="0" dirty="0"/>
              <a:t> objects are on the server side !!! Great!</a:t>
            </a:r>
          </a:p>
          <a:p>
            <a:pPr eaLnBrk="1" hangingPunct="1"/>
            <a:r>
              <a:rPr lang="en-US" altLang="en-US" b="1" i="1" noProof="0" dirty="0"/>
              <a:t>Iterator</a:t>
            </a:r>
            <a:r>
              <a:rPr lang="en-US" altLang="en-US" noProof="0" dirty="0"/>
              <a:t> is a nice, flexible, design pattern </a:t>
            </a:r>
            <a:r>
              <a:rPr lang="en-US" altLang="en-US" noProof="0" dirty="0">
                <a:sym typeface="Wingdings" pitchFamily="2" charset="2"/>
              </a:rPr>
              <a:t></a:t>
            </a:r>
            <a:endParaRPr lang="en-US" alt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F85479-4627-47DC-9BF4-D217AED21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1" y="2419350"/>
            <a:ext cx="3219450" cy="1047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CABBEC-EB0C-4FEC-9459-3FC146E63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800890"/>
            <a:ext cx="4140728" cy="1745948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E47189-0349-423A-A8F0-BE8014C63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1" y="1800890"/>
            <a:ext cx="4026848" cy="523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27890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The sequence diagram</a:t>
            </a:r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All is fine ...</a:t>
            </a:r>
          </a:p>
        </p:txBody>
      </p:sp>
      <p:pic>
        <p:nvPicPr>
          <p:cNvPr id="20486" name="Picture 4" descr="iterator-distribut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77699"/>
            <a:ext cx="5832475" cy="37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7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Good or Bad?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When I was taught OO programming and design, there was often statements like</a:t>
            </a:r>
          </a:p>
          <a:p>
            <a:endParaRPr lang="en-US" noProof="0" dirty="0"/>
          </a:p>
          <a:p>
            <a:r>
              <a:rPr lang="en-US" i="1" noProof="0" dirty="0"/>
              <a:t>”This is not good OO design”</a:t>
            </a:r>
          </a:p>
          <a:p>
            <a:endParaRPr lang="en-US" i="1" noProof="0" dirty="0"/>
          </a:p>
          <a:p>
            <a:r>
              <a:rPr lang="en-US" noProof="0" dirty="0"/>
              <a:t>Which was more or less equal to the statement</a:t>
            </a:r>
          </a:p>
          <a:p>
            <a:pPr lvl="1"/>
            <a:r>
              <a:rPr lang="en-US" i="1" noProof="0" dirty="0"/>
              <a:t>I do not like it…</a:t>
            </a:r>
          </a:p>
          <a:p>
            <a:endParaRPr lang="en-US" i="1" noProof="0" dirty="0"/>
          </a:p>
          <a:p>
            <a:r>
              <a:rPr lang="en-US" b="1" i="1" noProof="0" dirty="0"/>
              <a:t>Theological statement </a:t>
            </a:r>
            <a:r>
              <a:rPr lang="en-US" b="1" i="1" noProof="0" dirty="0">
                <a:sym typeface="Wingdings" panose="05000000000000000000" pitchFamily="2" charset="2"/>
              </a:rPr>
              <a:t></a:t>
            </a:r>
            <a:endParaRPr lang="en-US" b="1" i="1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45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... but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Let us consider the </a:t>
            </a:r>
            <a:r>
              <a:rPr lang="en-US" altLang="en-US" b="1" noProof="0" dirty="0"/>
              <a:t>deployment</a:t>
            </a:r>
            <a:r>
              <a:rPr lang="en-US" altLang="en-US" noProof="0" dirty="0"/>
              <a:t> of objects</a:t>
            </a:r>
          </a:p>
          <a:p>
            <a:pPr eaLnBrk="1" hangingPunct="1"/>
            <a:endParaRPr lang="en-US" altLang="en-US" noProof="0" dirty="0"/>
          </a:p>
          <a:p>
            <a:pPr eaLnBrk="1" hangingPunct="1"/>
            <a:endParaRPr lang="en-US" altLang="en-US" noProof="0" dirty="0"/>
          </a:p>
        </p:txBody>
      </p:sp>
      <p:pic>
        <p:nvPicPr>
          <p:cNvPr id="21510" name="Picture 4" descr="iterator-distribut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16" y="1468358"/>
            <a:ext cx="4976813" cy="377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C3E64F-C947-471D-90F9-67428AD81B6A}"/>
              </a:ext>
            </a:extLst>
          </p:cNvPr>
          <p:cNvSpPr/>
          <p:nvPr/>
        </p:nvSpPr>
        <p:spPr>
          <a:xfrm rot="21194389">
            <a:off x="381000" y="2705100"/>
            <a:ext cx="24384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What’s wrong?</a:t>
            </a:r>
          </a:p>
        </p:txBody>
      </p:sp>
    </p:spTree>
    <p:extLst>
      <p:ext uri="{BB962C8B-B14F-4D97-AF65-F5344CB8AC3E}">
        <p14:creationId xmlns:p14="http://schemas.microsoft.com/office/powerpoint/2010/main" val="28951008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... what about performance ?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Message-call is </a:t>
            </a:r>
            <a:r>
              <a:rPr lang="en-US" altLang="en-US" i="1" noProof="0" dirty="0"/>
              <a:t>really </a:t>
            </a:r>
            <a:r>
              <a:rPr lang="en-US" altLang="en-US" noProof="0" dirty="0"/>
              <a:t>expensive over a network</a:t>
            </a:r>
          </a:p>
          <a:p>
            <a:pPr lvl="1" eaLnBrk="1" hangingPunct="1"/>
            <a:r>
              <a:rPr lang="en-US" altLang="en-US" dirty="0"/>
              <a:t>2018 data on </a:t>
            </a:r>
            <a:r>
              <a:rPr lang="en-US" altLang="en-US" dirty="0" err="1"/>
              <a:t>TeleMed</a:t>
            </a:r>
            <a:r>
              <a:rPr lang="en-US" altLang="en-US" dirty="0"/>
              <a:t>: </a:t>
            </a:r>
          </a:p>
          <a:p>
            <a:pPr lvl="2" eaLnBrk="1" hangingPunct="1"/>
            <a:r>
              <a:rPr lang="en-US" altLang="en-US" dirty="0"/>
              <a:t>Between a factor 11 to 275 times slow-down</a:t>
            </a:r>
          </a:p>
          <a:p>
            <a:pPr lvl="3" eaLnBrk="1" hangingPunct="1"/>
            <a:r>
              <a:rPr lang="en-US" altLang="en-US" noProof="0" dirty="0"/>
              <a:t>(depends on </a:t>
            </a:r>
            <a:r>
              <a:rPr lang="en-US" altLang="en-US" dirty="0"/>
              <a:t>geography of the two machines)</a:t>
            </a:r>
            <a:endParaRPr lang="en-US" altLang="en-US" noProof="0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noProof="0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noProof="0" dirty="0"/>
              <a:t>The </a:t>
            </a:r>
            <a:r>
              <a:rPr lang="en-US" altLang="en-US" i="1" noProof="0" dirty="0"/>
              <a:t>iterator</a:t>
            </a:r>
            <a:r>
              <a:rPr lang="en-US" altLang="en-US" noProof="0" dirty="0"/>
              <a:t> pattern </a:t>
            </a:r>
            <a:r>
              <a:rPr lang="en-US" altLang="en-US" dirty="0"/>
              <a:t>produces</a:t>
            </a:r>
            <a:r>
              <a:rPr lang="en-US" altLang="en-US" noProof="0" dirty="0"/>
              <a:t> an extreme slow-down compared to transferring </a:t>
            </a:r>
            <a:r>
              <a:rPr lang="en-US" altLang="en-US" i="1" noProof="0" dirty="0"/>
              <a:t>all order line objects in a single network package </a:t>
            </a:r>
            <a:r>
              <a:rPr lang="en-US" altLang="en-US" noProof="0" dirty="0"/>
              <a:t>!</a:t>
            </a:r>
          </a:p>
          <a:p>
            <a:pPr lvl="1" eaLnBrk="1" hangingPunct="1"/>
            <a:r>
              <a:rPr lang="en-US" altLang="en-US" dirty="0"/>
              <a:t>Modifiability/maintainability high		Performance low		</a:t>
            </a:r>
            <a:endParaRPr lang="en-US" alt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C91B2-3AC1-49F7-AA7A-0F0007B0D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400300"/>
            <a:ext cx="4191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6522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731C78-8031-4A2B-B488-4BB6C1B7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24A071-E498-4D24-8D46-AD7C109AE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/>
              <a:t>We build software that has </a:t>
            </a:r>
            <a:r>
              <a:rPr lang="da-DK" sz="2000" b="1" dirty="0"/>
              <a:t>architectural quality attributes</a:t>
            </a:r>
          </a:p>
          <a:p>
            <a:pPr lvl="1" eaLnBrk="1" hangingPunct="1"/>
            <a:r>
              <a:rPr lang="en-US" altLang="en-US" sz="1800" noProof="0" dirty="0"/>
              <a:t>Availability			Always working when I need it</a:t>
            </a:r>
          </a:p>
          <a:p>
            <a:pPr lvl="1" eaLnBrk="1" hangingPunct="1"/>
            <a:r>
              <a:rPr lang="en-US" altLang="en-US" sz="1800" noProof="0" dirty="0"/>
              <a:t>Modifiability		Low cost to change or add features</a:t>
            </a:r>
          </a:p>
          <a:p>
            <a:pPr lvl="1" eaLnBrk="1" hangingPunct="1"/>
            <a:r>
              <a:rPr lang="en-US" altLang="en-US" sz="1800" noProof="0" dirty="0"/>
              <a:t>Performance		Fast response time, no waiting for answer</a:t>
            </a:r>
          </a:p>
          <a:p>
            <a:pPr lvl="1" eaLnBrk="1" hangingPunct="1"/>
            <a:r>
              <a:rPr lang="en-US" altLang="en-US" sz="1800" noProof="0" dirty="0"/>
              <a:t>Security			Authorized users only, no 3</a:t>
            </a:r>
            <a:r>
              <a:rPr lang="en-US" altLang="en-US" sz="1800" baseline="30000" noProof="0" dirty="0"/>
              <a:t>rd</a:t>
            </a:r>
            <a:r>
              <a:rPr lang="en-US" altLang="en-US" sz="1800" noProof="0" dirty="0"/>
              <a:t> part</a:t>
            </a:r>
          </a:p>
          <a:p>
            <a:pPr lvl="1" eaLnBrk="1" hangingPunct="1"/>
            <a:r>
              <a:rPr lang="en-US" altLang="en-US" sz="1800" noProof="0" dirty="0"/>
              <a:t>Testability			Easy to verify correctness by tests</a:t>
            </a:r>
          </a:p>
          <a:p>
            <a:pPr lvl="1" eaLnBrk="1" hangingPunct="1"/>
            <a:r>
              <a:rPr lang="en-US" altLang="en-US" sz="1800" noProof="0" dirty="0"/>
              <a:t>Usability			Fast to learn, easy to use, productive</a:t>
            </a:r>
          </a:p>
          <a:p>
            <a:pPr lvl="1" eaLnBrk="1" hangingPunct="1"/>
            <a:r>
              <a:rPr lang="en-US" altLang="en-US" sz="1800" dirty="0"/>
              <a:t>Energy </a:t>
            </a:r>
            <a:r>
              <a:rPr lang="en-US" altLang="en-US" sz="1800" dirty="0" err="1"/>
              <a:t>effiency</a:t>
            </a:r>
            <a:r>
              <a:rPr lang="en-US" altLang="en-US" sz="1800" dirty="0"/>
              <a:t>		Get most work done for least Watts</a:t>
            </a:r>
            <a:endParaRPr lang="en-US" altLang="en-US" sz="1800" noProof="0" dirty="0"/>
          </a:p>
          <a:p>
            <a:pPr lvl="1"/>
            <a:r>
              <a:rPr lang="en-US" sz="1600" dirty="0"/>
              <a:t>…</a:t>
            </a:r>
            <a:endParaRPr lang="da-DK" sz="1600" dirty="0"/>
          </a:p>
          <a:p>
            <a:r>
              <a:rPr lang="da-DK" sz="2000" dirty="0"/>
              <a:t>We have to evaluate </a:t>
            </a:r>
            <a:r>
              <a:rPr lang="da-DK" sz="2000" i="1" dirty="0"/>
              <a:t>which are important in which contexts</a:t>
            </a:r>
            <a:r>
              <a:rPr lang="da-DK" sz="2000" dirty="0"/>
              <a:t> and then focus our efforts to achieve them in the best balance</a:t>
            </a:r>
          </a:p>
          <a:p>
            <a:pPr lvl="1"/>
            <a:r>
              <a:rPr lang="da-DK" sz="1800" dirty="0"/>
              <a:t>(Sometimes flexibility/patterns/frameworks are not the way to go!)</a:t>
            </a:r>
          </a:p>
        </p:txBody>
      </p:sp>
    </p:spTree>
    <p:extLst>
      <p:ext uri="{BB962C8B-B14F-4D97-AF65-F5344CB8AC3E}">
        <p14:creationId xmlns:p14="http://schemas.microsoft.com/office/powerpoint/2010/main" val="3980171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Evaluation!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73617" y="1181100"/>
            <a:ext cx="3717383" cy="322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Fill in the evaluation </a:t>
            </a:r>
            <a:r>
              <a:rPr lang="en-US" sz="4400" dirty="0"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en-US" sz="4400" dirty="0">
                <a:sym typeface="Wingdings" panose="05000000000000000000" pitchFamily="2" charset="2"/>
              </a:rPr>
              <a:t>Start again at </a:t>
            </a:r>
            <a:r>
              <a:rPr lang="en-DK" sz="4400" dirty="0">
                <a:sym typeface="Wingdings" panose="05000000000000000000" pitchFamily="2" charset="2"/>
              </a:rPr>
              <a:t>xx</a:t>
            </a:r>
            <a:r>
              <a:rPr lang="en-US" sz="4400" dirty="0">
                <a:sym typeface="Wingdings" panose="05000000000000000000" pitchFamily="2" charset="2"/>
              </a:rPr>
              <a:t>.</a:t>
            </a:r>
            <a:r>
              <a:rPr lang="en-DK" sz="4400" dirty="0">
                <a:sym typeface="Wingdings" panose="05000000000000000000" pitchFamily="2" charset="2"/>
              </a:rPr>
              <a:t>xx</a:t>
            </a:r>
            <a:endParaRPr lang="da-DK" sz="4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473FA2-64C6-AE72-35E1-02866C133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804788"/>
            <a:ext cx="2672354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91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Quality Attribute Scenarios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Measuring QAs</a:t>
            </a:r>
          </a:p>
        </p:txBody>
      </p:sp>
    </p:spTree>
    <p:extLst>
      <p:ext uri="{BB962C8B-B14F-4D97-AF65-F5344CB8AC3E}">
        <p14:creationId xmlns:p14="http://schemas.microsoft.com/office/powerpoint/2010/main" val="248410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 err="1"/>
              <a:t>QaS</a:t>
            </a:r>
            <a:r>
              <a:rPr lang="en-US" altLang="en-US" noProof="0" dirty="0"/>
              <a:t>: A Writing Template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388C9D-0D82-4634-8DDA-E8AC76F07C34}" type="slidenum">
              <a:rPr lang="en-US" altLang="en-US" smtClean="0"/>
              <a:pPr eaLnBrk="1" hangingPunct="1"/>
              <a:t>25</a:t>
            </a:fld>
            <a:endParaRPr lang="en-US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03263" y="1060980"/>
            <a:ext cx="3797300" cy="387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Font typeface="Symbol" charset="0"/>
              <a:buChar char="·"/>
              <a:defRPr/>
            </a:pPr>
            <a:r>
              <a:rPr lang="en-GB" b="1" i="1" kern="0" dirty="0">
                <a:solidFill>
                  <a:srgbClr val="000000"/>
                </a:solidFill>
                <a:latin typeface="+mn-lt"/>
              </a:rPr>
              <a:t>Source of stimulus</a:t>
            </a:r>
            <a:r>
              <a:rPr lang="en-GB" i="1" kern="0" dirty="0">
                <a:solidFill>
                  <a:srgbClr val="000000"/>
                </a:solidFill>
                <a:latin typeface="+mn-lt"/>
              </a:rPr>
              <a:t>.</a:t>
            </a:r>
            <a:r>
              <a:rPr lang="en-GB" kern="0" dirty="0">
                <a:solidFill>
                  <a:srgbClr val="000000"/>
                </a:solidFill>
                <a:latin typeface="+mn-lt"/>
              </a:rPr>
              <a:t> This is some entity (a human, a computer system, or any other actuator) that generated the stimulus. 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Font typeface="Symbol" charset="0"/>
              <a:buChar char="·"/>
              <a:defRPr/>
            </a:pPr>
            <a:r>
              <a:rPr lang="en-GB" b="1" i="1" kern="0" dirty="0">
                <a:solidFill>
                  <a:srgbClr val="000000"/>
                </a:solidFill>
                <a:latin typeface="+mn-lt"/>
              </a:rPr>
              <a:t>Stimulus</a:t>
            </a:r>
            <a:r>
              <a:rPr lang="en-GB" i="1" kern="0" dirty="0">
                <a:solidFill>
                  <a:srgbClr val="000000"/>
                </a:solidFill>
                <a:latin typeface="+mn-lt"/>
              </a:rPr>
              <a:t>. </a:t>
            </a:r>
            <a:r>
              <a:rPr lang="en-GB" kern="0" dirty="0">
                <a:solidFill>
                  <a:srgbClr val="000000"/>
                </a:solidFill>
                <a:latin typeface="+mn-lt"/>
              </a:rPr>
              <a:t>The stimulus is a condition that needs to be considered when it arrives at a system. 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Font typeface="Symbol" charset="0"/>
              <a:buChar char="·"/>
              <a:defRPr/>
            </a:pPr>
            <a:r>
              <a:rPr lang="en-GB" b="1" i="1" kern="0" dirty="0">
                <a:solidFill>
                  <a:srgbClr val="000000"/>
                </a:solidFill>
                <a:latin typeface="+mn-lt"/>
              </a:rPr>
              <a:t>Environment</a:t>
            </a:r>
            <a:r>
              <a:rPr lang="en-GB" i="1" kern="0" dirty="0">
                <a:solidFill>
                  <a:srgbClr val="000000"/>
                </a:solidFill>
                <a:latin typeface="+mn-lt"/>
              </a:rPr>
              <a:t>. </a:t>
            </a:r>
            <a:r>
              <a:rPr lang="en-GB" kern="0" dirty="0">
                <a:solidFill>
                  <a:srgbClr val="000000"/>
                </a:solidFill>
                <a:latin typeface="+mn-lt"/>
              </a:rPr>
              <a:t>The stimulus occurs within certain conditions. The system may be in an overload condition or may be running when the stimulus occurs, or some other condition may be true. 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Font typeface="Symbol" charset="0"/>
              <a:buChar char="·"/>
              <a:defRPr/>
            </a:pPr>
            <a:r>
              <a:rPr lang="en-GB" b="1" i="1" kern="0" dirty="0" err="1">
                <a:solidFill>
                  <a:srgbClr val="000000"/>
                </a:solidFill>
                <a:latin typeface="+mn-lt"/>
              </a:rPr>
              <a:t>Artifact</a:t>
            </a:r>
            <a:r>
              <a:rPr lang="en-GB" kern="0" dirty="0">
                <a:solidFill>
                  <a:srgbClr val="000000"/>
                </a:solidFill>
                <a:latin typeface="+mn-lt"/>
              </a:rPr>
              <a:t>. Some </a:t>
            </a:r>
            <a:r>
              <a:rPr lang="en-GB" kern="0" dirty="0" err="1">
                <a:solidFill>
                  <a:srgbClr val="000000"/>
                </a:solidFill>
                <a:latin typeface="+mn-lt"/>
              </a:rPr>
              <a:t>artifact</a:t>
            </a:r>
            <a:r>
              <a:rPr lang="en-GB" kern="0" dirty="0">
                <a:solidFill>
                  <a:srgbClr val="000000"/>
                </a:solidFill>
                <a:latin typeface="+mn-lt"/>
              </a:rPr>
              <a:t> is stimulated. This may be the whole system or some pieces of it. 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643438" y="996157"/>
            <a:ext cx="3797300" cy="3870854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 typeface="Symbol" charset="0"/>
              <a:buChar char="·"/>
              <a:defRPr/>
            </a:pPr>
            <a:r>
              <a:rPr lang="en-GB" b="1" i="1" kern="0" dirty="0">
                <a:solidFill>
                  <a:srgbClr val="000000"/>
                </a:solidFill>
                <a:latin typeface="+mn-lt"/>
              </a:rPr>
              <a:t>Response</a:t>
            </a:r>
            <a:r>
              <a:rPr lang="en-GB" i="1" kern="0" dirty="0">
                <a:solidFill>
                  <a:srgbClr val="000000"/>
                </a:solidFill>
                <a:latin typeface="+mn-lt"/>
              </a:rPr>
              <a:t>.</a:t>
            </a:r>
            <a:r>
              <a:rPr lang="en-GB" kern="0" dirty="0">
                <a:solidFill>
                  <a:srgbClr val="000000"/>
                </a:solidFill>
                <a:latin typeface="+mn-lt"/>
              </a:rPr>
              <a:t> The response is the activity undertaken after the arrival of the stimulus. </a:t>
            </a:r>
          </a:p>
          <a:p>
            <a:pPr marL="342900" indent="-342900" algn="l" eaLnBrk="0" hangingPunct="0">
              <a:spcBef>
                <a:spcPct val="20000"/>
              </a:spcBef>
              <a:buFont typeface="Symbol" charset="0"/>
              <a:buChar char="·"/>
              <a:defRPr/>
            </a:pPr>
            <a:r>
              <a:rPr lang="en-GB" b="1" i="1" kern="0" dirty="0">
                <a:solidFill>
                  <a:srgbClr val="000000"/>
                </a:solidFill>
                <a:latin typeface="+mn-lt"/>
              </a:rPr>
              <a:t>Response measure</a:t>
            </a:r>
            <a:r>
              <a:rPr lang="en-GB" i="1" kern="0" dirty="0">
                <a:solidFill>
                  <a:srgbClr val="000000"/>
                </a:solidFill>
                <a:latin typeface="+mn-lt"/>
              </a:rPr>
              <a:t>.</a:t>
            </a:r>
            <a:r>
              <a:rPr lang="en-GB" kern="0" dirty="0">
                <a:solidFill>
                  <a:srgbClr val="000000"/>
                </a:solidFill>
                <a:latin typeface="+mn-lt"/>
              </a:rPr>
              <a:t> When the response occurs, it should be measurable in some fashion so that the requirement can be tested. </a:t>
            </a:r>
          </a:p>
          <a:p>
            <a:pPr marL="342900" indent="-342900" algn="l" eaLnBrk="0" hangingPunct="0">
              <a:spcBef>
                <a:spcPct val="20000"/>
              </a:spcBef>
              <a:buFont typeface="Symbol" charset="0"/>
              <a:buChar char="·"/>
              <a:defRPr/>
            </a:pPr>
            <a:endParaRPr lang="en-GB" kern="0" dirty="0">
              <a:solidFill>
                <a:srgbClr val="000000"/>
              </a:solidFill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Font typeface="Symbol" charset="0"/>
              <a:buChar char="·"/>
              <a:defRPr/>
            </a:pPr>
            <a:endParaRPr lang="en-GB" kern="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810788"/>
              </p:ext>
            </p:extLst>
          </p:nvPr>
        </p:nvGraphicFramePr>
        <p:xfrm>
          <a:off x="4572000" y="3520017"/>
          <a:ext cx="4060825" cy="1471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7434146" imgH="2970732" progId="PaintShopPro">
                  <p:embed/>
                </p:oleObj>
              </mc:Choice>
              <mc:Fallback>
                <p:oleObj name="Paint Shop Pro Image" r:id="rId2" imgW="7434146" imgH="2970732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20017"/>
                        <a:ext cx="4060825" cy="1471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308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Modifiability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noProof="0" dirty="0"/>
              <a:t>Concerned with </a:t>
            </a:r>
            <a:r>
              <a:rPr lang="en-US" altLang="en-US" sz="2000" i="1" noProof="0" dirty="0"/>
              <a:t>the ease with which the system supports change</a:t>
            </a:r>
          </a:p>
          <a:p>
            <a:r>
              <a:rPr lang="en-US" altLang="en-US" sz="2000" i="1" noProof="0" dirty="0"/>
              <a:t>The central QA that</a:t>
            </a:r>
            <a:br>
              <a:rPr lang="en-US" altLang="en-US" sz="2000" i="1" noProof="0" dirty="0"/>
            </a:br>
            <a:r>
              <a:rPr lang="en-US" altLang="en-US" sz="2000" i="1" noProof="0" dirty="0"/>
              <a:t>SWEA is all about!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86" y="1397001"/>
            <a:ext cx="5369814" cy="378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581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”In WoW world design phase, it should be easy to change a landscape feature of the world”</a:t>
            </a:r>
          </a:p>
          <a:p>
            <a:endParaRPr lang="en-US" noProof="0" dirty="0"/>
          </a:p>
          <a:p>
            <a:r>
              <a:rPr lang="en-US" dirty="0"/>
              <a:t>How</a:t>
            </a:r>
            <a:r>
              <a:rPr lang="en-US" noProof="0" dirty="0"/>
              <a:t> to formulate</a:t>
            </a:r>
            <a:br>
              <a:rPr lang="en-US" noProof="0" dirty="0"/>
            </a:br>
            <a:r>
              <a:rPr lang="en-US" noProof="0" dirty="0"/>
              <a:t>it using a QAS</a:t>
            </a:r>
          </a:p>
          <a:p>
            <a:pPr lvl="1"/>
            <a:r>
              <a:rPr lang="en-US" i="1" noProof="0" dirty="0"/>
              <a:t>Just how easy, is easy?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213" y="1924084"/>
            <a:ext cx="4695213" cy="331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work\teaching\ATiSA-F11\slidelab\resources\stormwi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90899"/>
            <a:ext cx="2868143" cy="22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235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/>
              <a:t>A </a:t>
            </a:r>
            <a:r>
              <a:rPr lang="en-US" b="1" i="1" noProof="0" dirty="0"/>
              <a:t>UI developer </a:t>
            </a:r>
            <a:r>
              <a:rPr lang="en-US" i="1" noProof="0" dirty="0"/>
              <a:t>wants to </a:t>
            </a:r>
            <a:r>
              <a:rPr lang="en-US" b="1" i="1" noProof="0" dirty="0"/>
              <a:t>add a tree</a:t>
            </a:r>
            <a:r>
              <a:rPr lang="en-US" i="1" noProof="0" dirty="0"/>
              <a:t> to part of the world (</a:t>
            </a:r>
            <a:r>
              <a:rPr lang="en-US" b="1" i="1" noProof="0" dirty="0"/>
              <a:t>landscape model</a:t>
            </a:r>
            <a:r>
              <a:rPr lang="en-US" i="1" noProof="0" dirty="0"/>
              <a:t>) during </a:t>
            </a:r>
            <a:r>
              <a:rPr lang="en-US" b="1" i="1" noProof="0" dirty="0"/>
              <a:t>design time</a:t>
            </a:r>
            <a:r>
              <a:rPr lang="en-US" i="1" noProof="0" dirty="0"/>
              <a:t>; the modification </a:t>
            </a:r>
            <a:r>
              <a:rPr lang="en-US" b="1" i="1" noProof="0" dirty="0"/>
              <a:t>is made/tested</a:t>
            </a:r>
            <a:r>
              <a:rPr lang="en-US" i="1" noProof="0" dirty="0"/>
              <a:t> in </a:t>
            </a:r>
            <a:r>
              <a:rPr lang="en-US" b="1" i="1" noProof="0" dirty="0"/>
              <a:t>N staff minutes</a:t>
            </a:r>
          </a:p>
          <a:p>
            <a:r>
              <a:rPr lang="en-US" dirty="0"/>
              <a:t>What is N???</a:t>
            </a:r>
          </a:p>
          <a:p>
            <a:r>
              <a:rPr lang="en-US" i="1" noProof="0" dirty="0"/>
              <a:t>How does Blizzard</a:t>
            </a:r>
            <a:br>
              <a:rPr lang="en-US" i="1" noProof="0" dirty="0"/>
            </a:br>
            <a:r>
              <a:rPr lang="en-US" i="1" noProof="0" dirty="0"/>
              <a:t>ensure N is low?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369" y="2309405"/>
            <a:ext cx="4695213" cy="331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work\teaching\ATiSA-F11\slidelab\resources\stormwi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90899"/>
            <a:ext cx="2868143" cy="22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786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 err="1"/>
              <a:t>Keypoint</a:t>
            </a:r>
            <a:endParaRPr lang="en-US" altLang="en-US" noProof="0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The </a:t>
            </a:r>
            <a:r>
              <a:rPr lang="en-US" altLang="en-US" noProof="0" dirty="0" err="1"/>
              <a:t>keypoint</a:t>
            </a:r>
            <a:r>
              <a:rPr lang="en-US" altLang="en-US" noProof="0" dirty="0"/>
              <a:t> of the template is</a:t>
            </a:r>
          </a:p>
          <a:p>
            <a:endParaRPr lang="en-US" altLang="en-US" noProof="0" dirty="0"/>
          </a:p>
          <a:p>
            <a:r>
              <a:rPr lang="en-US" altLang="en-US" i="1" noProof="0" dirty="0"/>
              <a:t>Some </a:t>
            </a:r>
            <a:r>
              <a:rPr lang="en-US" altLang="en-US" b="1" i="1" noProof="0" dirty="0"/>
              <a:t>source</a:t>
            </a:r>
            <a:r>
              <a:rPr lang="en-US" altLang="en-US" i="1" noProof="0" dirty="0"/>
              <a:t> generates some events (</a:t>
            </a:r>
            <a:r>
              <a:rPr lang="en-US" altLang="en-US" b="1" i="1" noProof="0" dirty="0"/>
              <a:t>stimuli</a:t>
            </a:r>
            <a:r>
              <a:rPr lang="en-US" altLang="en-US" i="1" noProof="0" dirty="0"/>
              <a:t>) that arrives at some </a:t>
            </a:r>
            <a:r>
              <a:rPr lang="en-US" altLang="en-US" b="1" i="1" noProof="0" dirty="0"/>
              <a:t>artefact</a:t>
            </a:r>
            <a:r>
              <a:rPr lang="en-US" altLang="en-US" i="1" noProof="0" dirty="0"/>
              <a:t> under some conditions (</a:t>
            </a:r>
            <a:r>
              <a:rPr lang="en-US" altLang="en-US" b="1" i="1" noProof="0" dirty="0"/>
              <a:t>environment</a:t>
            </a:r>
            <a:r>
              <a:rPr lang="en-US" altLang="en-US" i="1" noProof="0" dirty="0"/>
              <a:t>) and must be dealt with (response) in a satisfactory way (</a:t>
            </a:r>
            <a:r>
              <a:rPr lang="en-US" altLang="en-US" b="1" i="1" noProof="0" dirty="0"/>
              <a:t>response</a:t>
            </a:r>
            <a:r>
              <a:rPr lang="en-US" altLang="en-US" i="1" noProof="0" dirty="0"/>
              <a:t> </a:t>
            </a:r>
            <a:r>
              <a:rPr lang="en-US" altLang="en-US" b="1" i="1" noProof="0" dirty="0"/>
              <a:t>measure</a:t>
            </a:r>
            <a:r>
              <a:rPr lang="en-US" altLang="en-US" i="1" noProof="0" dirty="0"/>
              <a:t> = the architectural requirement)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50878D-5C67-4052-A43B-6DDB29E6710B}" type="slidenum">
              <a:rPr lang="en-US" altLang="en-US" smtClean="0"/>
              <a:pPr eaLnBrk="1" hangingPunct="1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82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What does “good” mean?</a:t>
            </a:r>
          </a:p>
        </p:txBody>
      </p:sp>
      <p:sp>
        <p:nvSpPr>
          <p:cNvPr id="512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Question: Is this little C program an example of </a:t>
            </a:r>
            <a:r>
              <a:rPr lang="en-US" altLang="en-US" i="1" noProof="0" dirty="0"/>
              <a:t>good</a:t>
            </a:r>
            <a:r>
              <a:rPr lang="en-US" altLang="en-US" noProof="0" dirty="0"/>
              <a:t> or </a:t>
            </a:r>
            <a:r>
              <a:rPr lang="en-US" altLang="en-US" i="1" noProof="0" dirty="0"/>
              <a:t>bad</a:t>
            </a:r>
            <a:r>
              <a:rPr lang="en-US" altLang="en-US" noProof="0" dirty="0"/>
              <a:t> software?</a:t>
            </a:r>
          </a:p>
          <a:p>
            <a:pPr eaLnBrk="1" hangingPunct="1"/>
            <a:endParaRPr lang="en-US" altLang="en-US" noProof="0" dirty="0"/>
          </a:p>
          <a:p>
            <a:pPr eaLnBrk="1" hangingPunct="1"/>
            <a:endParaRPr lang="en-US" altLang="en-US" noProof="0" dirty="0"/>
          </a:p>
          <a:p>
            <a:pPr eaLnBrk="1" hangingPunct="1"/>
            <a:endParaRPr lang="en-US" altLang="en-US" noProof="0" dirty="0"/>
          </a:p>
          <a:p>
            <a:pPr eaLnBrk="1" hangingPunct="1"/>
            <a:endParaRPr lang="en-US" altLang="en-US" noProof="0" dirty="0"/>
          </a:p>
          <a:p>
            <a:pPr eaLnBrk="1" hangingPunct="1"/>
            <a:endParaRPr lang="en-US" altLang="en-US" noProof="0" dirty="0"/>
          </a:p>
          <a:p>
            <a:pPr eaLnBrk="1" hangingPunct="1"/>
            <a:r>
              <a:rPr lang="en-US" altLang="en-US" noProof="0" dirty="0"/>
              <a:t>Exercise 1: Argue that this is a </a:t>
            </a:r>
            <a:r>
              <a:rPr lang="en-US" altLang="en-US" b="1" noProof="0" dirty="0"/>
              <a:t>good</a:t>
            </a:r>
            <a:r>
              <a:rPr lang="en-US" altLang="en-US" noProof="0" dirty="0"/>
              <a:t> program!</a:t>
            </a:r>
          </a:p>
          <a:p>
            <a:pPr eaLnBrk="1" hangingPunct="1"/>
            <a:r>
              <a:rPr lang="en-US" altLang="en-US" noProof="0" dirty="0"/>
              <a:t>Exercise 2: Argue that this is a </a:t>
            </a:r>
            <a:r>
              <a:rPr lang="en-US" altLang="en-US" b="1" noProof="0" dirty="0"/>
              <a:t>bad</a:t>
            </a:r>
            <a:r>
              <a:rPr lang="en-US" altLang="en-US" noProof="0" dirty="0"/>
              <a:t> program !</a:t>
            </a:r>
          </a:p>
          <a:p>
            <a:pPr eaLnBrk="1" hangingPunct="1"/>
            <a:endParaRPr lang="en-US" altLang="en-US" noProof="0" dirty="0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323850" y="2197365"/>
            <a:ext cx="861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Lucida Console" pitchFamily="49" charset="0"/>
              </a:rPr>
              <a:t>int a[1817];main(</a:t>
            </a:r>
            <a:r>
              <a:rPr lang="en-US" altLang="en-US" sz="1600" dirty="0" err="1">
                <a:solidFill>
                  <a:schemeClr val="tx1"/>
                </a:solidFill>
                <a:latin typeface="Lucida Console" pitchFamily="49" charset="0"/>
              </a:rPr>
              <a:t>z,p,q,r</a:t>
            </a:r>
            <a:r>
              <a:rPr lang="en-US" altLang="en-US" sz="1600" dirty="0">
                <a:solidFill>
                  <a:schemeClr val="tx1"/>
                </a:solidFill>
                <a:latin typeface="Lucida Console" pitchFamily="49" charset="0"/>
              </a:rPr>
              <a:t>){for(p=80;q+p-80;p-=2*a[p])for(z=9;z--;)q=3&amp;(r=time(0) +r*57)/7,q=q?q-1?q-2?1-p%79?-1:0:p%79-77?1:0:p&lt;1659?79:0:p&gt;158?-79:0,q?!a[</a:t>
            </a:r>
            <a:r>
              <a:rPr lang="en-US" altLang="en-US" sz="1600" dirty="0" err="1">
                <a:solidFill>
                  <a:schemeClr val="tx1"/>
                </a:solidFill>
                <a:latin typeface="Lucida Console" pitchFamily="49" charset="0"/>
              </a:rPr>
              <a:t>p+q</a:t>
            </a:r>
            <a:r>
              <a:rPr lang="en-US" altLang="en-US" sz="1600" dirty="0">
                <a:solidFill>
                  <a:schemeClr val="tx1"/>
                </a:solidFill>
                <a:latin typeface="Lucida Console" pitchFamily="49" charset="0"/>
              </a:rPr>
              <a:t>*2 ]?a[p+=a[p+=q]=q]=q:0:0;for(;q++-1817;)</a:t>
            </a:r>
            <a:r>
              <a:rPr lang="en-US" altLang="en-US" sz="1600" dirty="0" err="1">
                <a:solidFill>
                  <a:schemeClr val="tx1"/>
                </a:solidFill>
                <a:latin typeface="Lucida Console" pitchFamily="49" charset="0"/>
              </a:rPr>
              <a:t>printf</a:t>
            </a:r>
            <a:r>
              <a:rPr lang="en-US" altLang="en-US" sz="1600" dirty="0">
                <a:solidFill>
                  <a:schemeClr val="tx1"/>
                </a:solidFill>
                <a:latin typeface="Lucida Console" pitchFamily="49" charset="0"/>
              </a:rPr>
              <a:t>(q%79?"%c":"%c\n"," #"[!a[q-1]]);} </a:t>
            </a:r>
            <a:endParaRPr lang="en-GB" altLang="en-US" sz="1600" dirty="0">
              <a:solidFill>
                <a:schemeClr val="tx1"/>
              </a:solidFill>
              <a:latin typeface="Lucida Console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4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Architectural qualities need to be specified as well as functional ones!</a:t>
            </a:r>
          </a:p>
          <a:p>
            <a:pPr lvl="1"/>
            <a:r>
              <a:rPr lang="en-US" noProof="0" dirty="0"/>
              <a:t>It is difficult to make them measurable, yes!</a:t>
            </a:r>
          </a:p>
          <a:p>
            <a:pPr lvl="1"/>
            <a:r>
              <a:rPr lang="en-US" i="1" noProof="0" dirty="0"/>
              <a:t>Pretty measurable is much better than not measurable</a:t>
            </a:r>
          </a:p>
          <a:p>
            <a:pPr lvl="2"/>
            <a:r>
              <a:rPr lang="en-US" i="1" noProof="0" dirty="0"/>
              <a:t>The best is the worst enemy of the good…</a:t>
            </a:r>
          </a:p>
          <a:p>
            <a:endParaRPr lang="en-US" i="1" noProof="0" dirty="0"/>
          </a:p>
          <a:p>
            <a:r>
              <a:rPr lang="en-US" noProof="0" dirty="0"/>
              <a:t>Bass et al.’s </a:t>
            </a:r>
            <a:r>
              <a:rPr lang="en-US" noProof="0" dirty="0" err="1"/>
              <a:t>QaS</a:t>
            </a:r>
            <a:r>
              <a:rPr lang="en-US" noProof="0" dirty="0"/>
              <a:t> is a pretty good tool!</a:t>
            </a:r>
          </a:p>
          <a:p>
            <a:endParaRPr lang="en-US" noProof="0" dirty="0"/>
          </a:p>
          <a:p>
            <a:r>
              <a:rPr lang="en-US" noProof="0" dirty="0"/>
              <a:t>Modifiability is measured in </a:t>
            </a:r>
            <a:r>
              <a:rPr lang="en-US" b="1" i="1" noProof="0" dirty="0"/>
              <a:t>the cost of the change!</a:t>
            </a:r>
            <a:endParaRPr lang="en-US" noProof="0" dirty="0"/>
          </a:p>
          <a:p>
            <a:pPr lvl="1"/>
            <a:r>
              <a:rPr lang="en-US" noProof="0" dirty="0"/>
              <a:t>Which is basically ‘man hours’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6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(What does the C program do?)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B817FB-71F4-4D5D-8D5A-DDC849A0A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  <a:p>
            <a:pPr lvl="1"/>
            <a:r>
              <a:rPr lang="en-US" dirty="0"/>
              <a:t>Paste string</a:t>
            </a:r>
            <a:br>
              <a:rPr lang="en-US" dirty="0"/>
            </a:br>
            <a:r>
              <a:rPr lang="en-US" dirty="0"/>
              <a:t>into file ‘</a:t>
            </a:r>
            <a:r>
              <a:rPr lang="en-US" dirty="0" err="1"/>
              <a:t>m.c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Install ‘</a:t>
            </a:r>
            <a:r>
              <a:rPr lang="en-US" dirty="0" err="1"/>
              <a:t>gcc</a:t>
            </a:r>
            <a:r>
              <a:rPr lang="en-US" dirty="0"/>
              <a:t>’</a:t>
            </a:r>
          </a:p>
          <a:p>
            <a:pPr lvl="1"/>
            <a:r>
              <a:rPr lang="en-US" dirty="0" err="1"/>
              <a:t>gcc</a:t>
            </a:r>
            <a:r>
              <a:rPr lang="en-US" dirty="0"/>
              <a:t> </a:t>
            </a:r>
            <a:r>
              <a:rPr lang="en-US" dirty="0" err="1"/>
              <a:t>m.c</a:t>
            </a:r>
            <a:endParaRPr lang="en-US" dirty="0"/>
          </a:p>
          <a:p>
            <a:pPr lvl="1"/>
            <a:r>
              <a:rPr lang="en-US" dirty="0"/>
              <a:t>./</a:t>
            </a:r>
            <a:r>
              <a:rPr lang="en-US" dirty="0" err="1"/>
              <a:t>a.out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Done…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603" y="797061"/>
            <a:ext cx="6212797" cy="445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8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The need for measuring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i="1" noProof="0" dirty="0"/>
              <a:t>The server </a:t>
            </a:r>
            <a:r>
              <a:rPr lang="en-US" altLang="en-US" i="1" dirty="0"/>
              <a:t>is</a:t>
            </a:r>
            <a:r>
              <a:rPr lang="en-US" altLang="en-US" i="1" noProof="0" dirty="0"/>
              <a:t> highly available...</a:t>
            </a:r>
          </a:p>
          <a:p>
            <a:pPr eaLnBrk="1" hangingPunct="1">
              <a:lnSpc>
                <a:spcPct val="90000"/>
              </a:lnSpc>
            </a:pPr>
            <a:endParaRPr lang="en-US" altLang="en-US" i="1" noProof="0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i="1" noProof="0" dirty="0"/>
              <a:t>My</a:t>
            </a:r>
            <a:r>
              <a:rPr lang="en-US" altLang="en-US" i="1" noProof="0" dirty="0"/>
              <a:t> software is really easy to read! Self-explanatory</a:t>
            </a:r>
          </a:p>
          <a:p>
            <a:pPr eaLnBrk="1" hangingPunct="1">
              <a:lnSpc>
                <a:spcPct val="90000"/>
              </a:lnSpc>
            </a:pPr>
            <a:endParaRPr lang="en-US" altLang="en-US" i="1" noProof="0" dirty="0"/>
          </a:p>
          <a:p>
            <a:pPr eaLnBrk="1" hangingPunct="1">
              <a:lnSpc>
                <a:spcPct val="90000"/>
              </a:lnSpc>
            </a:pPr>
            <a:r>
              <a:rPr lang="en-US" altLang="en-US" i="1" noProof="0" dirty="0"/>
              <a:t>Our high performance server will...</a:t>
            </a:r>
          </a:p>
          <a:p>
            <a:pPr eaLnBrk="1" hangingPunct="1">
              <a:lnSpc>
                <a:spcPct val="90000"/>
              </a:lnSpc>
            </a:pPr>
            <a:endParaRPr lang="en-US" altLang="en-US" i="1" noProof="0" dirty="0"/>
          </a:p>
          <a:p>
            <a:pPr eaLnBrk="1" hangingPunct="1">
              <a:lnSpc>
                <a:spcPct val="90000"/>
              </a:lnSpc>
            </a:pPr>
            <a:r>
              <a:rPr lang="en-US" altLang="en-US" noProof="0" dirty="0"/>
              <a:t>These are simply claims </a:t>
            </a:r>
            <a:r>
              <a:rPr lang="en-US" altLang="en-US" noProof="0" dirty="0">
                <a:sym typeface="Wingdings" pitchFamily="2" charset="2"/>
              </a:rPr>
              <a:t></a:t>
            </a:r>
          </a:p>
          <a:p>
            <a:pPr eaLnBrk="1" hangingPunct="1">
              <a:lnSpc>
                <a:spcPct val="90000"/>
              </a:lnSpc>
            </a:pPr>
            <a:endParaRPr lang="en-US" altLang="en-US" noProof="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noProof="0" dirty="0">
                <a:sym typeface="Wingdings" pitchFamily="2" charset="2"/>
              </a:rPr>
              <a:t>Actual measurements on well defined scale is better...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5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Quality Attributes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The problem about ”good” or ”bad” is that they are subjective measures...</a:t>
            </a:r>
          </a:p>
          <a:p>
            <a:pPr eaLnBrk="1" hangingPunct="1"/>
            <a:endParaRPr lang="en-US" altLang="en-US" noProof="0" dirty="0"/>
          </a:p>
          <a:p>
            <a:pPr eaLnBrk="1" hangingPunct="1"/>
            <a:r>
              <a:rPr lang="en-US" altLang="en-US" noProof="0" dirty="0">
                <a:sym typeface="Wingdings" pitchFamily="2" charset="2"/>
              </a:rPr>
              <a:t>We need to </a:t>
            </a:r>
            <a:r>
              <a:rPr lang="en-US" altLang="en-US" i="1" noProof="0" dirty="0">
                <a:sym typeface="Wingdings" pitchFamily="2" charset="2"/>
              </a:rPr>
              <a:t>measure</a:t>
            </a:r>
            <a:r>
              <a:rPr lang="en-US" altLang="en-US" noProof="0" dirty="0">
                <a:sym typeface="Wingdings" pitchFamily="2" charset="2"/>
              </a:rPr>
              <a:t> our software. This requires</a:t>
            </a:r>
          </a:p>
          <a:p>
            <a:pPr lvl="1" eaLnBrk="1" hangingPunct="1"/>
            <a:endParaRPr lang="en-US" altLang="en-US" noProof="0" dirty="0">
              <a:sym typeface="Wingdings" pitchFamily="2" charset="2"/>
            </a:endParaRPr>
          </a:p>
          <a:p>
            <a:pPr lvl="1" eaLnBrk="1" hangingPunct="1"/>
            <a:r>
              <a:rPr lang="en-US" altLang="en-US" noProof="0" dirty="0">
                <a:sym typeface="Wingdings" pitchFamily="2" charset="2"/>
              </a:rPr>
              <a:t>that we define the aspects/</a:t>
            </a:r>
            <a:r>
              <a:rPr lang="en-US" altLang="en-US" b="1" noProof="0" dirty="0">
                <a:sym typeface="Wingdings" pitchFamily="2" charset="2"/>
              </a:rPr>
              <a:t>qualities</a:t>
            </a:r>
            <a:r>
              <a:rPr lang="en-US" altLang="en-US" noProof="0" dirty="0">
                <a:sym typeface="Wingdings" pitchFamily="2" charset="2"/>
              </a:rPr>
              <a:t> we measure</a:t>
            </a:r>
          </a:p>
          <a:p>
            <a:pPr lvl="1" eaLnBrk="1" hangingPunct="1"/>
            <a:r>
              <a:rPr lang="en-US" altLang="en-US" noProof="0" dirty="0">
                <a:sym typeface="Wingdings" pitchFamily="2" charset="2"/>
              </a:rPr>
              <a:t>that we agree on some kind of scale: a </a:t>
            </a:r>
            <a:r>
              <a:rPr lang="en-US" altLang="en-US" b="1" noProof="0" dirty="0">
                <a:sym typeface="Wingdings" pitchFamily="2" charset="2"/>
              </a:rPr>
              <a:t>metric</a:t>
            </a:r>
          </a:p>
          <a:p>
            <a:pPr eaLnBrk="1" hangingPunct="1"/>
            <a:endParaRPr lang="en-US" altLang="en-US" noProof="0" dirty="0"/>
          </a:p>
          <a:p>
            <a:pPr eaLnBrk="1" hangingPunct="1"/>
            <a:r>
              <a:rPr lang="en-US" altLang="en-US" noProof="0" dirty="0"/>
              <a:t>Quality attributes (da: </a:t>
            </a:r>
            <a:r>
              <a:rPr lang="en-US" altLang="en-US" noProof="0" dirty="0" err="1"/>
              <a:t>kvalitets-attributter</a:t>
            </a:r>
            <a:r>
              <a:rPr lang="en-US" altLang="en-US" noProof="0" dirty="0"/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4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Measuring quality</a:t>
            </a:r>
          </a:p>
        </p:txBody>
      </p:sp>
      <p:sp>
        <p:nvSpPr>
          <p:cNvPr id="1217570" name="Text Box 34"/>
          <p:cNvSpPr txBox="1">
            <a:spLocks noChangeArrowheads="1"/>
          </p:cNvSpPr>
          <p:nvPr/>
        </p:nvSpPr>
        <p:spPr bwMode="auto">
          <a:xfrm>
            <a:off x="6486078" y="1575595"/>
            <a:ext cx="2180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i="1" dirty="0">
                <a:solidFill>
                  <a:schemeClr val="accent1">
                    <a:lumMod val="75000"/>
                  </a:schemeClr>
                </a:solidFill>
              </a:rPr>
              <a:t>Quality Attribute</a:t>
            </a:r>
          </a:p>
        </p:txBody>
      </p:sp>
      <p:sp>
        <p:nvSpPr>
          <p:cNvPr id="1217571" name="Text Box 35"/>
          <p:cNvSpPr txBox="1">
            <a:spLocks noChangeArrowheads="1"/>
          </p:cNvSpPr>
          <p:nvPr/>
        </p:nvSpPr>
        <p:spPr bwMode="auto">
          <a:xfrm>
            <a:off x="7106513" y="1960563"/>
            <a:ext cx="9380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i="1" dirty="0">
                <a:solidFill>
                  <a:schemeClr val="accent1">
                    <a:lumMod val="75000"/>
                  </a:schemeClr>
                </a:solidFill>
              </a:rPr>
              <a:t>Metric</a:t>
            </a:r>
          </a:p>
        </p:txBody>
      </p:sp>
      <p:sp>
        <p:nvSpPr>
          <p:cNvPr id="1217573" name="Text Box 37"/>
          <p:cNvSpPr txBox="1">
            <a:spLocks noChangeArrowheads="1"/>
          </p:cNvSpPr>
          <p:nvPr/>
        </p:nvSpPr>
        <p:spPr bwMode="auto">
          <a:xfrm>
            <a:off x="6657663" y="2346855"/>
            <a:ext cx="1837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i="1" dirty="0">
                <a:solidFill>
                  <a:schemeClr val="accent1">
                    <a:lumMod val="75000"/>
                  </a:schemeClr>
                </a:solidFill>
              </a:rPr>
              <a:t>Measurement</a:t>
            </a:r>
          </a:p>
        </p:txBody>
      </p:sp>
      <p:sp>
        <p:nvSpPr>
          <p:cNvPr id="1217582" name="Text Box 46"/>
          <p:cNvSpPr txBox="1">
            <a:spLocks noChangeArrowheads="1"/>
          </p:cNvSpPr>
          <p:nvPr/>
        </p:nvSpPr>
        <p:spPr bwMode="auto">
          <a:xfrm>
            <a:off x="5999823" y="4237303"/>
            <a:ext cx="26212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i="1" dirty="0">
                <a:solidFill>
                  <a:schemeClr val="accent1">
                    <a:lumMod val="75000"/>
                  </a:schemeClr>
                </a:solidFill>
              </a:rPr>
              <a:t>Choose alternatives</a:t>
            </a:r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5997577" y="997479"/>
            <a:ext cx="2967038" cy="1800490"/>
            <a:chOff x="3778" y="754"/>
            <a:chExt cx="1869" cy="1361"/>
          </a:xfrm>
        </p:grpSpPr>
        <p:sp>
          <p:nvSpPr>
            <p:cNvPr id="9232" name="Text Box 47"/>
            <p:cNvSpPr txBox="1">
              <a:spLocks noChangeArrowheads="1"/>
            </p:cNvSpPr>
            <p:nvPr/>
          </p:nvSpPr>
          <p:spPr bwMode="auto">
            <a:xfrm>
              <a:off x="3778" y="799"/>
              <a:ext cx="186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2400" b="1" i="1">
                  <a:solidFill>
                    <a:srgbClr val="037C03"/>
                  </a:solidFill>
                </a:rPr>
                <a:t>Quality Framework</a:t>
              </a:r>
            </a:p>
          </p:txBody>
        </p:sp>
        <p:sp>
          <p:nvSpPr>
            <p:cNvPr id="9233" name="Rectangle 48"/>
            <p:cNvSpPr>
              <a:spLocks noChangeArrowheads="1"/>
            </p:cNvSpPr>
            <p:nvPr/>
          </p:nvSpPr>
          <p:spPr bwMode="auto">
            <a:xfrm>
              <a:off x="3787" y="754"/>
              <a:ext cx="1860" cy="1361"/>
            </a:xfrm>
            <a:prstGeom prst="rect">
              <a:avLst/>
            </a:prstGeom>
            <a:noFill/>
            <a:ln w="38100" algn="ctr">
              <a:solidFill>
                <a:srgbClr val="037C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46" name="Group 30"/>
          <p:cNvGrpSpPr>
            <a:grpSpLocks/>
          </p:cNvGrpSpPr>
          <p:nvPr/>
        </p:nvGrpSpPr>
        <p:grpSpPr bwMode="auto">
          <a:xfrm>
            <a:off x="96837" y="1946275"/>
            <a:ext cx="1647825" cy="2879725"/>
            <a:chOff x="101" y="1858"/>
            <a:chExt cx="1038" cy="1814"/>
          </a:xfrm>
        </p:grpSpPr>
        <p:sp>
          <p:nvSpPr>
            <p:cNvPr id="47" name="Line 4"/>
            <p:cNvSpPr>
              <a:spLocks noChangeShapeType="1"/>
            </p:cNvSpPr>
            <p:nvPr/>
          </p:nvSpPr>
          <p:spPr bwMode="auto">
            <a:xfrm flipV="1">
              <a:off x="1139" y="1858"/>
              <a:ext cx="0" cy="18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101" y="1858"/>
              <a:ext cx="9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  <a:latin typeface="Courier New" pitchFamily="49" charset="0"/>
                </a:rPr>
                <a:t>Performance</a:t>
              </a:r>
            </a:p>
          </p:txBody>
        </p:sp>
      </p:grpSp>
      <p:grpSp>
        <p:nvGrpSpPr>
          <p:cNvPr id="49" name="Group 31"/>
          <p:cNvGrpSpPr>
            <a:grpSpLocks/>
          </p:cNvGrpSpPr>
          <p:nvPr/>
        </p:nvGrpSpPr>
        <p:grpSpPr bwMode="auto">
          <a:xfrm>
            <a:off x="1760537" y="4841868"/>
            <a:ext cx="4446592" cy="409574"/>
            <a:chOff x="1139" y="3672"/>
            <a:chExt cx="2801" cy="258"/>
          </a:xfrm>
        </p:grpSpPr>
        <p:sp>
          <p:nvSpPr>
            <p:cNvPr id="50" name="Line 5"/>
            <p:cNvSpPr>
              <a:spLocks noChangeShapeType="1"/>
            </p:cNvSpPr>
            <p:nvPr/>
          </p:nvSpPr>
          <p:spPr bwMode="auto">
            <a:xfrm>
              <a:off x="1139" y="3672"/>
              <a:ext cx="21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2813" y="3717"/>
              <a:ext cx="112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chemeClr val="tx1"/>
                  </a:solidFill>
                  <a:latin typeface="Courier New" pitchFamily="49" charset="0"/>
                </a:rPr>
                <a:t>Modifiability</a:t>
              </a:r>
            </a:p>
          </p:txBody>
        </p:sp>
      </p:grpSp>
      <p:grpSp>
        <p:nvGrpSpPr>
          <p:cNvPr id="52" name="Group 32"/>
          <p:cNvGrpSpPr>
            <a:grpSpLocks/>
          </p:cNvGrpSpPr>
          <p:nvPr/>
        </p:nvGrpSpPr>
        <p:grpSpPr bwMode="auto">
          <a:xfrm>
            <a:off x="1744662" y="2162175"/>
            <a:ext cx="4121150" cy="2663825"/>
            <a:chOff x="1139" y="1994"/>
            <a:chExt cx="2596" cy="1678"/>
          </a:xfrm>
        </p:grpSpPr>
        <p:sp>
          <p:nvSpPr>
            <p:cNvPr id="53" name="Line 15"/>
            <p:cNvSpPr>
              <a:spLocks noChangeShapeType="1"/>
            </p:cNvSpPr>
            <p:nvPr/>
          </p:nvSpPr>
          <p:spPr bwMode="auto">
            <a:xfrm flipV="1">
              <a:off x="1139" y="2175"/>
              <a:ext cx="1860" cy="14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4" name="Text Box 18"/>
            <p:cNvSpPr txBox="1">
              <a:spLocks noChangeArrowheads="1"/>
            </p:cNvSpPr>
            <p:nvPr/>
          </p:nvSpPr>
          <p:spPr bwMode="auto">
            <a:xfrm>
              <a:off x="2926" y="1994"/>
              <a:ext cx="80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  <a:latin typeface="Courier New" pitchFamily="49" charset="0"/>
                </a:rPr>
                <a:t>Usability</a:t>
              </a:r>
            </a:p>
          </p:txBody>
        </p:sp>
      </p:grpSp>
      <p:grpSp>
        <p:nvGrpSpPr>
          <p:cNvPr id="55" name="Group 33"/>
          <p:cNvGrpSpPr>
            <a:grpSpLocks/>
          </p:cNvGrpSpPr>
          <p:nvPr/>
        </p:nvGrpSpPr>
        <p:grpSpPr bwMode="auto">
          <a:xfrm>
            <a:off x="1706562" y="2689225"/>
            <a:ext cx="2203450" cy="2189162"/>
            <a:chOff x="1112" y="2311"/>
            <a:chExt cx="1388" cy="1379"/>
          </a:xfrm>
        </p:grpSpPr>
        <p:sp>
          <p:nvSpPr>
            <p:cNvPr id="56" name="Oval 6"/>
            <p:cNvSpPr>
              <a:spLocks noChangeArrowheads="1"/>
            </p:cNvSpPr>
            <p:nvPr/>
          </p:nvSpPr>
          <p:spPr bwMode="auto">
            <a:xfrm>
              <a:off x="1121" y="3309"/>
              <a:ext cx="45" cy="45"/>
            </a:xfrm>
            <a:prstGeom prst="ellipse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57" name="Oval 7"/>
            <p:cNvSpPr>
              <a:spLocks noChangeArrowheads="1"/>
            </p:cNvSpPr>
            <p:nvPr/>
          </p:nvSpPr>
          <p:spPr bwMode="auto">
            <a:xfrm>
              <a:off x="1121" y="2811"/>
              <a:ext cx="45" cy="45"/>
            </a:xfrm>
            <a:prstGeom prst="ellipse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/>
          </p:nvSpPr>
          <p:spPr bwMode="auto">
            <a:xfrm>
              <a:off x="1547" y="3645"/>
              <a:ext cx="45" cy="45"/>
            </a:xfrm>
            <a:prstGeom prst="ellipse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59" name="Oval 9"/>
            <p:cNvSpPr>
              <a:spLocks noChangeArrowheads="1"/>
            </p:cNvSpPr>
            <p:nvPr/>
          </p:nvSpPr>
          <p:spPr bwMode="auto">
            <a:xfrm>
              <a:off x="1112" y="2311"/>
              <a:ext cx="45" cy="45"/>
            </a:xfrm>
            <a:prstGeom prst="ellipse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0" name="Oval 10"/>
            <p:cNvSpPr>
              <a:spLocks noChangeArrowheads="1"/>
            </p:cNvSpPr>
            <p:nvPr/>
          </p:nvSpPr>
          <p:spPr bwMode="auto">
            <a:xfrm>
              <a:off x="2455" y="3645"/>
              <a:ext cx="45" cy="45"/>
            </a:xfrm>
            <a:prstGeom prst="ellipse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1" name="Oval 19"/>
            <p:cNvSpPr>
              <a:spLocks noChangeArrowheads="1"/>
            </p:cNvSpPr>
            <p:nvPr/>
          </p:nvSpPr>
          <p:spPr bwMode="auto">
            <a:xfrm>
              <a:off x="1774" y="3118"/>
              <a:ext cx="45" cy="45"/>
            </a:xfrm>
            <a:prstGeom prst="ellipse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2" name="Oval 20"/>
            <p:cNvSpPr>
              <a:spLocks noChangeArrowheads="1"/>
            </p:cNvSpPr>
            <p:nvPr/>
          </p:nvSpPr>
          <p:spPr bwMode="auto">
            <a:xfrm>
              <a:off x="2409" y="2611"/>
              <a:ext cx="45" cy="45"/>
            </a:xfrm>
            <a:prstGeom prst="ellipse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29"/>
          <p:cNvGrpSpPr>
            <a:grpSpLocks/>
          </p:cNvGrpSpPr>
          <p:nvPr/>
        </p:nvGrpSpPr>
        <p:grpSpPr bwMode="auto">
          <a:xfrm>
            <a:off x="1744662" y="1181100"/>
            <a:ext cx="2665413" cy="3644900"/>
            <a:chOff x="1139" y="1376"/>
            <a:chExt cx="1679" cy="2296"/>
          </a:xfrm>
        </p:grpSpPr>
        <p:sp>
          <p:nvSpPr>
            <p:cNvPr id="64" name="Line 23"/>
            <p:cNvSpPr>
              <a:spLocks noChangeShapeType="1"/>
            </p:cNvSpPr>
            <p:nvPr/>
          </p:nvSpPr>
          <p:spPr bwMode="auto">
            <a:xfrm flipV="1">
              <a:off x="1574" y="2674"/>
              <a:ext cx="1198" cy="998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5" name="Line 24"/>
            <p:cNvSpPr>
              <a:spLocks noChangeShapeType="1"/>
            </p:cNvSpPr>
            <p:nvPr/>
          </p:nvSpPr>
          <p:spPr bwMode="auto">
            <a:xfrm flipV="1">
              <a:off x="1139" y="1404"/>
              <a:ext cx="1315" cy="934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" name="Line 25"/>
            <p:cNvSpPr>
              <a:spLocks noChangeShapeType="1"/>
            </p:cNvSpPr>
            <p:nvPr/>
          </p:nvSpPr>
          <p:spPr bwMode="auto">
            <a:xfrm flipH="1" flipV="1">
              <a:off x="2454" y="1404"/>
              <a:ext cx="1" cy="1225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" name="Line 26"/>
            <p:cNvSpPr>
              <a:spLocks noChangeShapeType="1"/>
            </p:cNvSpPr>
            <p:nvPr/>
          </p:nvSpPr>
          <p:spPr bwMode="auto">
            <a:xfrm flipV="1">
              <a:off x="2772" y="1449"/>
              <a:ext cx="0" cy="1225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" name="Line 27"/>
            <p:cNvSpPr>
              <a:spLocks noChangeShapeType="1"/>
            </p:cNvSpPr>
            <p:nvPr/>
          </p:nvSpPr>
          <p:spPr bwMode="auto">
            <a:xfrm>
              <a:off x="2454" y="1404"/>
              <a:ext cx="318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9" name="Oval 28"/>
            <p:cNvSpPr>
              <a:spLocks noChangeArrowheads="1"/>
            </p:cNvSpPr>
            <p:nvPr/>
          </p:nvSpPr>
          <p:spPr bwMode="auto">
            <a:xfrm>
              <a:off x="2727" y="1376"/>
              <a:ext cx="91" cy="91"/>
            </a:xfrm>
            <a:prstGeom prst="ellipse">
              <a:avLst/>
            </a:prstGeom>
            <a:solidFill>
              <a:srgbClr val="FF3300"/>
            </a:solidFill>
            <a:ln w="28575" algn="ctr">
              <a:solidFill>
                <a:schemeClr val="accent2"/>
              </a:solidFill>
              <a:round/>
              <a:headEnd/>
              <a:tailEnd type="none" w="lg" len="lg"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45"/>
          <p:cNvGrpSpPr>
            <a:grpSpLocks/>
          </p:cNvGrpSpPr>
          <p:nvPr/>
        </p:nvGrpSpPr>
        <p:grpSpPr bwMode="auto">
          <a:xfrm>
            <a:off x="1776412" y="2736850"/>
            <a:ext cx="4033838" cy="2133600"/>
            <a:chOff x="1156" y="2341"/>
            <a:chExt cx="2541" cy="1344"/>
          </a:xfrm>
        </p:grpSpPr>
        <p:sp>
          <p:nvSpPr>
            <p:cNvPr id="71" name="Line 39"/>
            <p:cNvSpPr>
              <a:spLocks noChangeShapeType="1"/>
            </p:cNvSpPr>
            <p:nvPr/>
          </p:nvSpPr>
          <p:spPr bwMode="auto">
            <a:xfrm flipV="1">
              <a:off x="2453" y="2687"/>
              <a:ext cx="1198" cy="998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" name="Line 40"/>
            <p:cNvSpPr>
              <a:spLocks noChangeShapeType="1"/>
            </p:cNvSpPr>
            <p:nvPr/>
          </p:nvSpPr>
          <p:spPr bwMode="auto">
            <a:xfrm flipV="1">
              <a:off x="1156" y="2387"/>
              <a:ext cx="1270" cy="934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" name="Line 41"/>
            <p:cNvSpPr>
              <a:spLocks noChangeShapeType="1"/>
            </p:cNvSpPr>
            <p:nvPr/>
          </p:nvSpPr>
          <p:spPr bwMode="auto">
            <a:xfrm flipH="1" flipV="1">
              <a:off x="2426" y="2387"/>
              <a:ext cx="0" cy="255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4" name="Line 42"/>
            <p:cNvSpPr>
              <a:spLocks noChangeShapeType="1"/>
            </p:cNvSpPr>
            <p:nvPr/>
          </p:nvSpPr>
          <p:spPr bwMode="auto">
            <a:xfrm flipV="1">
              <a:off x="3651" y="2432"/>
              <a:ext cx="0" cy="255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5" name="Line 43"/>
            <p:cNvSpPr>
              <a:spLocks noChangeShapeType="1"/>
            </p:cNvSpPr>
            <p:nvPr/>
          </p:nvSpPr>
          <p:spPr bwMode="auto">
            <a:xfrm>
              <a:off x="2426" y="2387"/>
              <a:ext cx="1226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6" name="Oval 44"/>
            <p:cNvSpPr>
              <a:spLocks noChangeArrowheads="1"/>
            </p:cNvSpPr>
            <p:nvPr/>
          </p:nvSpPr>
          <p:spPr bwMode="auto">
            <a:xfrm>
              <a:off x="3606" y="2341"/>
              <a:ext cx="91" cy="91"/>
            </a:xfrm>
            <a:prstGeom prst="ellipse">
              <a:avLst/>
            </a:prstGeom>
            <a:solidFill>
              <a:srgbClr val="FF3300"/>
            </a:solidFill>
            <a:ln w="28575" algn="ctr">
              <a:solidFill>
                <a:schemeClr val="accent2"/>
              </a:solidFill>
              <a:round/>
              <a:headEnd/>
              <a:tailEnd type="none" w="lg" len="lg"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324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7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7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7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7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1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7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7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1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17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17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17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70" grpId="0"/>
      <p:bldP spid="1217571" grpId="0"/>
      <p:bldP spid="1217573" grpId="0"/>
      <p:bldP spid="12175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’Quality communities’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noProof="0" dirty="0"/>
              <a:t>One aspects of qualities is that most of them have dedicated research communities associated:</a:t>
            </a:r>
          </a:p>
          <a:p>
            <a:pPr lvl="1" eaLnBrk="1" hangingPunct="1"/>
            <a:r>
              <a:rPr lang="en-US" altLang="en-US" sz="1800" noProof="0" dirty="0"/>
              <a:t>performance freaks (algorithm people, database, ...)</a:t>
            </a:r>
          </a:p>
          <a:p>
            <a:pPr lvl="1" eaLnBrk="1" hangingPunct="1"/>
            <a:r>
              <a:rPr lang="en-US" altLang="en-US" sz="1800" noProof="0" dirty="0"/>
              <a:t>usability freaks (HCI – human computer interface)</a:t>
            </a:r>
          </a:p>
          <a:p>
            <a:pPr lvl="1" eaLnBrk="1" hangingPunct="1"/>
            <a:r>
              <a:rPr lang="en-US" altLang="en-US" sz="1800" noProof="0" dirty="0"/>
              <a:t>security freaks </a:t>
            </a:r>
          </a:p>
          <a:p>
            <a:pPr lvl="1" eaLnBrk="1" hangingPunct="1"/>
            <a:r>
              <a:rPr lang="en-US" altLang="en-US" sz="1800" noProof="0" dirty="0"/>
              <a:t>cost freaks (managers </a:t>
            </a:r>
            <a:r>
              <a:rPr lang="en-US" altLang="en-US" sz="1800" noProof="0" dirty="0">
                <a:sym typeface="Wingdings" pitchFamily="2" charset="2"/>
              </a:rPr>
              <a:t>)</a:t>
            </a:r>
            <a:endParaRPr lang="en-US" altLang="en-US" sz="1800" noProof="0" dirty="0"/>
          </a:p>
          <a:p>
            <a:pPr lvl="1" eaLnBrk="1" hangingPunct="1"/>
            <a:r>
              <a:rPr lang="en-US" altLang="en-US" sz="1800" noProof="0" dirty="0"/>
              <a:t>reusability freaks (pattern community </a:t>
            </a:r>
            <a:r>
              <a:rPr lang="en-US" altLang="en-US" sz="1800" noProof="0" dirty="0">
                <a:sym typeface="Wingdings" pitchFamily="2" charset="2"/>
              </a:rPr>
              <a:t>)</a:t>
            </a:r>
            <a:endParaRPr lang="en-US" altLang="en-US" sz="1800" noProof="0" dirty="0"/>
          </a:p>
          <a:p>
            <a:pPr eaLnBrk="1" hangingPunct="1"/>
            <a:endParaRPr lang="en-US" altLang="en-US" sz="2000" noProof="0" dirty="0"/>
          </a:p>
          <a:p>
            <a:pPr eaLnBrk="1" hangingPunct="1"/>
            <a:r>
              <a:rPr lang="en-US" altLang="en-US" sz="2000" noProof="0" dirty="0"/>
              <a:t>...which has lead to lack of common vocabulary…</a:t>
            </a:r>
          </a:p>
          <a:p>
            <a:pPr lvl="1" eaLnBrk="1" hangingPunct="1"/>
            <a:r>
              <a:rPr lang="en-US" altLang="en-US" sz="1800" noProof="0" dirty="0"/>
              <a:t>user input, attack, event, failures, are all </a:t>
            </a:r>
            <a:r>
              <a:rPr lang="en-US" altLang="en-US" sz="1800" i="1" noProof="0" dirty="0"/>
              <a:t>stimulus</a:t>
            </a:r>
            <a:endParaRPr lang="en-US" altLang="en-US" sz="1800" noProof="0" dirty="0"/>
          </a:p>
          <a:p>
            <a:pPr eaLnBrk="1" hangingPunct="1"/>
            <a:endParaRPr lang="en-US" altLang="en-US" sz="2000" noProof="0" dirty="0"/>
          </a:p>
          <a:p>
            <a:pPr eaLnBrk="1" hangingPunct="1"/>
            <a:r>
              <a:rPr lang="en-US" altLang="en-US" sz="2000" i="1" noProof="0" dirty="0">
                <a:solidFill>
                  <a:schemeClr val="tx2"/>
                </a:solidFill>
              </a:rPr>
              <a:t>We need to provide common ground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8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 err="1"/>
              <a:t>SAiP’s</a:t>
            </a:r>
            <a:r>
              <a:rPr lang="en-US" altLang="en-US" noProof="0" dirty="0"/>
              <a:t> Contribution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03263" y="997479"/>
            <a:ext cx="5956300" cy="417115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noProof="0" dirty="0"/>
              <a:t>The book </a:t>
            </a:r>
            <a:r>
              <a:rPr lang="en-US" altLang="en-US" sz="2000" i="1" noProof="0" dirty="0"/>
              <a:t>Software Architecture in Practice</a:t>
            </a:r>
            <a:r>
              <a:rPr lang="en-US" altLang="en-US" sz="2000" noProof="0" dirty="0"/>
              <a:t> has defined a conceptual framework that allow different architecturally qualities to be expressed in a similar form: A quality framework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noProof="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noProof="0" dirty="0"/>
              <a:t>Quality Attributes: </a:t>
            </a:r>
            <a:br>
              <a:rPr lang="en-US" altLang="en-US" sz="2000" b="1" noProof="0" dirty="0"/>
            </a:br>
            <a:r>
              <a:rPr lang="en-US" altLang="en-US" sz="2000" noProof="0" dirty="0"/>
              <a:t>Set of qualities to consider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noProof="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noProof="0" dirty="0"/>
              <a:t>Quality Metric: </a:t>
            </a:r>
            <a:br>
              <a:rPr lang="en-US" altLang="en-US" sz="2000" b="1" noProof="0" dirty="0"/>
            </a:br>
            <a:r>
              <a:rPr lang="en-US" altLang="en-US" sz="2000" noProof="0" dirty="0"/>
              <a:t>A technique for measuring them</a:t>
            </a:r>
            <a:r>
              <a:rPr lang="en-US" altLang="en-US" noProof="0" dirty="0"/>
              <a:t> </a:t>
            </a:r>
            <a:endParaRPr lang="en-US" altLang="en-US" sz="2000" b="1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A096C-8E22-22E4-4380-8A2057124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05" y="2082536"/>
            <a:ext cx="2430832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96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1702</Words>
  <Application>Microsoft Office PowerPoint</Application>
  <PresentationFormat>On-screen Show (16:10)</PresentationFormat>
  <Paragraphs>325</Paragraphs>
  <Slides>30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Courier New</vt:lpstr>
      <vt:lpstr>Lucida Console</vt:lpstr>
      <vt:lpstr>Symbol</vt:lpstr>
      <vt:lpstr>Wingdings</vt:lpstr>
      <vt:lpstr>Office Theme</vt:lpstr>
      <vt:lpstr>Paint Shop Pro Image</vt:lpstr>
      <vt:lpstr>Software Engineering and Architecture</vt:lpstr>
      <vt:lpstr>Good or Bad?</vt:lpstr>
      <vt:lpstr>What does “good” mean?</vt:lpstr>
      <vt:lpstr>(What does the C program do?)</vt:lpstr>
      <vt:lpstr>The need for measuring</vt:lpstr>
      <vt:lpstr>Quality Attributes</vt:lpstr>
      <vt:lpstr>Measuring quality</vt:lpstr>
      <vt:lpstr>’Quality communities’</vt:lpstr>
      <vt:lpstr>SAiP’s Contribution</vt:lpstr>
      <vt:lpstr>Quality framework (Bass et al.)</vt:lpstr>
      <vt:lpstr>The System Qualities</vt:lpstr>
      <vt:lpstr>The System Qualities</vt:lpstr>
      <vt:lpstr>The System Qualities</vt:lpstr>
      <vt:lpstr>Exercise</vt:lpstr>
      <vt:lpstr>“We want them all”</vt:lpstr>
      <vt:lpstr>The conflict of qualities</vt:lpstr>
      <vt:lpstr>Design Patterns in Perspective</vt:lpstr>
      <vt:lpstr>Iteration</vt:lpstr>
      <vt:lpstr>The sequence diagram</vt:lpstr>
      <vt:lpstr>... but</vt:lpstr>
      <vt:lpstr>... what about performance ?</vt:lpstr>
      <vt:lpstr>Conclusion</vt:lpstr>
      <vt:lpstr>Evaluation!</vt:lpstr>
      <vt:lpstr>Quality Attribute Scenarios</vt:lpstr>
      <vt:lpstr>QaS: A Writing Template</vt:lpstr>
      <vt:lpstr>Modifiability</vt:lpstr>
      <vt:lpstr>Exercise</vt:lpstr>
      <vt:lpstr>Exercise</vt:lpstr>
      <vt:lpstr>Keypoint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102</cp:revision>
  <dcterms:created xsi:type="dcterms:W3CDTF">2006-08-16T00:00:00Z</dcterms:created>
  <dcterms:modified xsi:type="dcterms:W3CDTF">2025-11-26T15:02:39Z</dcterms:modified>
</cp:coreProperties>
</file>